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10691800" cx="7559675"/>
  <p:notesSz cx="6858000" cy="9144000"/>
  <p:embeddedFontLst>
    <p:embeddedFont>
      <p:font typeface="Ubuntu"/>
      <p:regular r:id="rId16"/>
      <p:bold r:id="rId17"/>
      <p:italic r:id="rId18"/>
      <p:boldItalic r:id="rId19"/>
    </p:embeddedFont>
    <p:embeddedFont>
      <p:font typeface="Quicksand"/>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64FC64D-0832-4933-90F1-67D72613096A}">
  <a:tblStyle styleId="{964FC64D-0832-4933-90F1-67D72613096A}"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75AAEE06-6051-489E-94CF-F0458C4482D7}"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Quicksand-regular.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Quicksand-bold.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Ubuntu-bold.fntdata"/><Relationship Id="rId16" Type="http://schemas.openxmlformats.org/officeDocument/2006/relationships/font" Target="fonts/Ubuntu-regular.fntdata"/><Relationship Id="rId5" Type="http://schemas.openxmlformats.org/officeDocument/2006/relationships/notesMaster" Target="notesMasters/notesMaster1.xml"/><Relationship Id="rId19" Type="http://schemas.openxmlformats.org/officeDocument/2006/relationships/font" Target="fonts/Ubuntu-boldItalic.fntdata"/><Relationship Id="rId6" Type="http://schemas.openxmlformats.org/officeDocument/2006/relationships/slide" Target="slides/slide1.xml"/><Relationship Id="rId18" Type="http://schemas.openxmlformats.org/officeDocument/2006/relationships/font" Target="fonts/Ubuntu-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 name="Shape 12"/>
        <p:cNvGrpSpPr/>
        <p:nvPr/>
      </p:nvGrpSpPr>
      <p:grpSpPr>
        <a:xfrm>
          <a:off x="0" y="0"/>
          <a:ext cx="0" cy="0"/>
          <a:chOff x="0" y="0"/>
          <a:chExt cx="0" cy="0"/>
        </a:xfrm>
      </p:grpSpPr>
      <p:sp>
        <p:nvSpPr>
          <p:cNvPr id="13" name="Google Shape;13;p1: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 name="Google Shape;1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6: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p2: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 name="Google Shape;2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g1ce1b7cf0b6_0_9: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2" name="Google Shape;32;g1ce1b7cf0b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g1d351181186_0_2: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4" name="Google Shape;44;g1d35118118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1d351181186_0_2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1d35118118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2bbb7f2d1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g12bbb7f2d11_0_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d0e288a6d1_1_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d0e288a6d1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3: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5: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sletter" type="title">
  <p:cSld name="TITLE">
    <p:spTree>
      <p:nvGrpSpPr>
        <p:cNvPr id="8" name="Shape 8"/>
        <p:cNvGrpSpPr/>
        <p:nvPr/>
      </p:nvGrpSpPr>
      <p:grpSpPr>
        <a:xfrm>
          <a:off x="0" y="0"/>
          <a:ext cx="0" cy="0"/>
          <a:chOff x="0" y="0"/>
          <a:chExt cx="0" cy="0"/>
        </a:xfrm>
      </p:grpSpPr>
      <p:sp>
        <p:nvSpPr>
          <p:cNvPr id="9" name="Google Shape;9;p2"/>
          <p:cNvSpPr txBox="1"/>
          <p:nvPr/>
        </p:nvSpPr>
        <p:spPr>
          <a:xfrm>
            <a:off x="98275" y="10200650"/>
            <a:ext cx="6407400" cy="419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4A86E8"/>
                </a:solidFill>
                <a:latin typeface="Ubuntu"/>
                <a:ea typeface="Ubuntu"/>
                <a:cs typeface="Ubuntu"/>
                <a:sym typeface="Ubuntu"/>
              </a:rPr>
              <a:t>Dream, Believe, Inspire, Achieve</a:t>
            </a:r>
            <a:endParaRPr b="1" i="0" sz="1200" u="none" cap="none" strike="noStrike">
              <a:solidFill>
                <a:srgbClr val="4A86E8"/>
              </a:solidFill>
              <a:latin typeface="Ubuntu"/>
              <a:ea typeface="Ubuntu"/>
              <a:cs typeface="Ubuntu"/>
              <a:sym typeface="Ubuntu"/>
            </a:endParaRPr>
          </a:p>
        </p:txBody>
      </p:sp>
      <p:sp>
        <p:nvSpPr>
          <p:cNvPr id="10" name="Google Shape;10;p2"/>
          <p:cNvSpPr/>
          <p:nvPr/>
        </p:nvSpPr>
        <p:spPr>
          <a:xfrm>
            <a:off x="98275" y="10151450"/>
            <a:ext cx="6407400" cy="49200"/>
          </a:xfrm>
          <a:prstGeom prst="rect">
            <a:avLst/>
          </a:prstGeom>
          <a:solidFill>
            <a:srgbClr val="4A86E8"/>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 name="Google Shape;11;p2"/>
          <p:cNvPicPr preferRelativeResize="0"/>
          <p:nvPr/>
        </p:nvPicPr>
        <p:blipFill rotWithShape="1">
          <a:blip r:embed="rId2">
            <a:alphaModFix/>
          </a:blip>
          <a:srcRect b="0" l="0" r="0" t="0"/>
          <a:stretch/>
        </p:blipFill>
        <p:spPr>
          <a:xfrm>
            <a:off x="6644325" y="9932599"/>
            <a:ext cx="824351" cy="6871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D9D9D9"/>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mailto:school.office@oldparkprimary.com" TargetMode="External"/><Relationship Id="rId4" Type="http://schemas.openxmlformats.org/officeDocument/2006/relationships/hyperlink" Target="mailto:school.office@oldparkprimary.com" TargetMode="External"/><Relationship Id="rId5"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docs.google.com/document/d/1IxaPPPmojUjel07jGEBw4M67DMXXGzCA1eWyN0CGZB8/edi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www.nspcc.org.uk/keeping-children-safe/support-for-parents/pants-underwear-rule/" TargetMode="External"/><Relationship Id="rId4" Type="http://schemas.openxmlformats.org/officeDocument/2006/relationships/hyperlink" Target="https://www.nspcc.org.uk/keeping-children-safe/online-safety/#guides" TargetMode="External"/><Relationship Id="rId5" Type="http://schemas.openxmlformats.org/officeDocument/2006/relationships/image" Target="../media/image5.png"/><Relationship Id="rId6"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1.jpg"/><Relationship Id="rId4" Type="http://schemas.openxmlformats.org/officeDocument/2006/relationships/image" Target="../media/image15.jpg"/><Relationship Id="rId5" Type="http://schemas.openxmlformats.org/officeDocument/2006/relationships/image" Target="../media/image17.jpg"/><Relationship Id="rId6" Type="http://schemas.openxmlformats.org/officeDocument/2006/relationships/image" Target="../media/image20.jpg"/><Relationship Id="rId7"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0.png"/><Relationship Id="rId5" Type="http://schemas.openxmlformats.org/officeDocument/2006/relationships/image" Target="../media/image22.jpg"/><Relationship Id="rId6" Type="http://schemas.openxmlformats.org/officeDocument/2006/relationships/image" Target="../media/image19.jpg"/><Relationship Id="rId7" Type="http://schemas.openxmlformats.org/officeDocument/2006/relationships/image" Target="../media/image9.png"/><Relationship Id="rId8"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www.naht.org.uk/Our-Priorities/Funding" TargetMode="External"/><Relationship Id="rId4" Type="http://schemas.openxmlformats.org/officeDocument/2006/relationships/hyperlink" Target="https://www.theguardian.com/education/2022/aug/02/schools-in-england-face-funding-crisis-as-costs-soar-study-warns" TargetMode="External"/><Relationship Id="rId5" Type="http://schemas.openxmlformats.org/officeDocument/2006/relationships/hyperlink" Target="https://schoolcuts.org.uk/story/funding-crisis-explained/" TargetMode="External"/><Relationship Id="rId6" Type="http://schemas.openxmlformats.org/officeDocument/2006/relationships/image" Target="../media/image14.png"/><Relationship Id="rId7"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login.arbor.sc/" TargetMode="External"/><Relationship Id="rId4" Type="http://schemas.openxmlformats.org/officeDocument/2006/relationships/hyperlink" Target="mailto:breakfast@oldparkprimary.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 name="Shape 15"/>
        <p:cNvGrpSpPr/>
        <p:nvPr/>
      </p:nvGrpSpPr>
      <p:grpSpPr>
        <a:xfrm>
          <a:off x="0" y="0"/>
          <a:ext cx="0" cy="0"/>
          <a:chOff x="0" y="0"/>
          <a:chExt cx="0" cy="0"/>
        </a:xfrm>
      </p:grpSpPr>
      <p:sp>
        <p:nvSpPr>
          <p:cNvPr id="16" name="Google Shape;16;p3"/>
          <p:cNvSpPr txBox="1"/>
          <p:nvPr/>
        </p:nvSpPr>
        <p:spPr>
          <a:xfrm>
            <a:off x="158400" y="962750"/>
            <a:ext cx="1927500" cy="273600"/>
          </a:xfrm>
          <a:prstGeom prst="rect">
            <a:avLst/>
          </a:prstGeom>
          <a:solidFill>
            <a:srgbClr val="4A86E8"/>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Quicksand"/>
              <a:ea typeface="Quicksand"/>
              <a:cs typeface="Quicksand"/>
              <a:sym typeface="Quicksand"/>
            </a:endParaRPr>
          </a:p>
        </p:txBody>
      </p:sp>
      <p:sp>
        <p:nvSpPr>
          <p:cNvPr id="17" name="Google Shape;17;p3"/>
          <p:cNvSpPr txBox="1"/>
          <p:nvPr/>
        </p:nvSpPr>
        <p:spPr>
          <a:xfrm>
            <a:off x="518175" y="930650"/>
            <a:ext cx="2131800" cy="33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lang="en-GB" sz="1000">
                <a:solidFill>
                  <a:srgbClr val="FFFFFF"/>
                </a:solidFill>
                <a:latin typeface="Quicksand"/>
                <a:ea typeface="Quicksand"/>
                <a:cs typeface="Quicksand"/>
                <a:sym typeface="Quicksand"/>
              </a:rPr>
              <a:t>January 2023</a:t>
            </a:r>
            <a:endParaRPr b="0" i="0" sz="1000" u="none" cap="none" strike="noStrike">
              <a:solidFill>
                <a:srgbClr val="FFFFFF"/>
              </a:solidFill>
              <a:latin typeface="Quicksand"/>
              <a:ea typeface="Quicksand"/>
              <a:cs typeface="Quicksand"/>
              <a:sym typeface="Quicksand"/>
            </a:endParaRPr>
          </a:p>
        </p:txBody>
      </p:sp>
      <p:sp>
        <p:nvSpPr>
          <p:cNvPr id="18" name="Google Shape;18;p3"/>
          <p:cNvSpPr/>
          <p:nvPr/>
        </p:nvSpPr>
        <p:spPr>
          <a:xfrm>
            <a:off x="156101" y="158475"/>
            <a:ext cx="5135481" cy="721216"/>
          </a:xfrm>
          <a:prstGeom prst="rect">
            <a:avLst/>
          </a:prstGeom>
        </p:spPr>
        <p:txBody>
          <a:bodyPr>
            <a:prstTxWarp prst="textPlain"/>
          </a:bodyPr>
          <a:lstStyle/>
          <a:p>
            <a:pPr lvl="0" algn="ctr"/>
            <a:r>
              <a:rPr b="1" i="0">
                <a:ln cap="flat" cmpd="sng" w="9525">
                  <a:solidFill>
                    <a:srgbClr val="000000"/>
                  </a:solidFill>
                  <a:prstDash val="solid"/>
                  <a:round/>
                  <a:headEnd len="sm" w="sm" type="none"/>
                  <a:tailEnd len="sm" w="sm" type="none"/>
                </a:ln>
                <a:solidFill>
                  <a:srgbClr val="000000"/>
                </a:solidFill>
                <a:latin typeface="Quicksand"/>
              </a:rPr>
              <a:t>NEWSLETTER</a:t>
            </a:r>
          </a:p>
        </p:txBody>
      </p:sp>
      <p:sp>
        <p:nvSpPr>
          <p:cNvPr id="19" name="Google Shape;19;p3"/>
          <p:cNvSpPr txBox="1"/>
          <p:nvPr/>
        </p:nvSpPr>
        <p:spPr>
          <a:xfrm>
            <a:off x="147750" y="1395150"/>
            <a:ext cx="3412500" cy="3002700"/>
          </a:xfrm>
          <a:prstGeom prst="rect">
            <a:avLst/>
          </a:prstGeom>
          <a:noFill/>
          <a:ln cap="flat" cmpd="sng" w="19050">
            <a:solidFill>
              <a:srgbClr val="3D85C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n-GB" sz="1600">
                <a:solidFill>
                  <a:schemeClr val="dk1"/>
                </a:solidFill>
                <a:latin typeface="Quicksand"/>
                <a:ea typeface="Quicksand"/>
                <a:cs typeface="Quicksand"/>
                <a:sym typeface="Quicksand"/>
              </a:rPr>
              <a:t>Welcome</a:t>
            </a:r>
            <a:r>
              <a:rPr b="1" lang="en-GB" sz="1600">
                <a:solidFill>
                  <a:schemeClr val="dk1"/>
                </a:solidFill>
                <a:latin typeface="Quicksand"/>
                <a:ea typeface="Quicksand"/>
                <a:cs typeface="Quicksand"/>
                <a:sym typeface="Quicksand"/>
              </a:rPr>
              <a:t> back</a:t>
            </a:r>
            <a:endParaRPr b="1" sz="1600">
              <a:solidFill>
                <a:schemeClr val="dk1"/>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200"/>
              <a:buFont typeface="Arial"/>
              <a:buNone/>
            </a:pPr>
            <a:r>
              <a:t/>
            </a:r>
            <a:endParaRPr sz="1600">
              <a:solidFill>
                <a:schemeClr val="dk1"/>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200"/>
              <a:buFont typeface="Arial"/>
              <a:buNone/>
            </a:pPr>
            <a:r>
              <a:rPr lang="en-GB" sz="1600">
                <a:solidFill>
                  <a:schemeClr val="dk1"/>
                </a:solidFill>
                <a:latin typeface="Quicksand"/>
                <a:ea typeface="Quicksand"/>
                <a:cs typeface="Quicksand"/>
                <a:sym typeface="Quicksand"/>
              </a:rPr>
              <a:t>A huge welcome back to </a:t>
            </a:r>
            <a:r>
              <a:rPr lang="en-GB" sz="1600">
                <a:solidFill>
                  <a:schemeClr val="dk1"/>
                </a:solidFill>
                <a:latin typeface="Quicksand"/>
                <a:ea typeface="Quicksand"/>
                <a:cs typeface="Quicksand"/>
                <a:sym typeface="Quicksand"/>
              </a:rPr>
              <a:t>everyone</a:t>
            </a:r>
            <a:r>
              <a:rPr lang="en-GB" sz="1600">
                <a:solidFill>
                  <a:schemeClr val="dk1"/>
                </a:solidFill>
                <a:latin typeface="Quicksand"/>
                <a:ea typeface="Quicksand"/>
                <a:cs typeface="Quicksand"/>
                <a:sym typeface="Quicksand"/>
              </a:rPr>
              <a:t>.  I trust you all had a lovely break after what was a long and cold Autumn term.  We start this term excited about the events and learning planned.  We hope that your child enjoys a healthy and packed Spring term here at Old Park.</a:t>
            </a:r>
            <a:endParaRPr sz="1600">
              <a:solidFill>
                <a:schemeClr val="dk1"/>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200"/>
              <a:buFont typeface="Arial"/>
              <a:buNone/>
            </a:pPr>
            <a:r>
              <a:t/>
            </a:r>
            <a:endParaRPr sz="1500">
              <a:solidFill>
                <a:schemeClr val="dk1"/>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200"/>
              <a:buFont typeface="Arial"/>
              <a:buNone/>
            </a:pPr>
            <a:r>
              <a:t/>
            </a:r>
            <a:endParaRPr sz="1500">
              <a:solidFill>
                <a:schemeClr val="dk1"/>
              </a:solidFill>
              <a:latin typeface="Quicksand"/>
              <a:ea typeface="Quicksand"/>
              <a:cs typeface="Quicksand"/>
              <a:sym typeface="Quicksand"/>
            </a:endParaRPr>
          </a:p>
        </p:txBody>
      </p:sp>
      <p:pic>
        <p:nvPicPr>
          <p:cNvPr id="20" name="Google Shape;20;p3"/>
          <p:cNvPicPr preferRelativeResize="0"/>
          <p:nvPr/>
        </p:nvPicPr>
        <p:blipFill rotWithShape="1">
          <a:blip r:embed="rId3">
            <a:alphaModFix/>
          </a:blip>
          <a:srcRect b="0" l="0" r="0" t="0"/>
          <a:stretch/>
        </p:blipFill>
        <p:spPr>
          <a:xfrm>
            <a:off x="5617800" y="93154"/>
            <a:ext cx="1772251" cy="1143195"/>
          </a:xfrm>
          <a:prstGeom prst="rect">
            <a:avLst/>
          </a:prstGeom>
          <a:noFill/>
          <a:ln>
            <a:noFill/>
          </a:ln>
        </p:spPr>
      </p:pic>
      <p:sp>
        <p:nvSpPr>
          <p:cNvPr id="21" name="Google Shape;21;p3"/>
          <p:cNvSpPr txBox="1"/>
          <p:nvPr/>
        </p:nvSpPr>
        <p:spPr>
          <a:xfrm>
            <a:off x="147750" y="4538250"/>
            <a:ext cx="3412500" cy="5430300"/>
          </a:xfrm>
          <a:prstGeom prst="rect">
            <a:avLst/>
          </a:prstGeom>
          <a:noFill/>
          <a:ln cap="flat" cmpd="sng" w="19050">
            <a:solidFill>
              <a:srgbClr val="3D85C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n-GB" sz="1600">
                <a:solidFill>
                  <a:schemeClr val="dk1"/>
                </a:solidFill>
                <a:latin typeface="Quicksand"/>
                <a:ea typeface="Quicksand"/>
                <a:cs typeface="Quicksand"/>
                <a:sym typeface="Quicksand"/>
              </a:rPr>
              <a:t>Trips, Visits and Events</a:t>
            </a:r>
            <a:endParaRPr b="1" sz="1600">
              <a:solidFill>
                <a:schemeClr val="dk1"/>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200"/>
              <a:buFont typeface="Arial"/>
              <a:buNone/>
            </a:pPr>
            <a:r>
              <a:t/>
            </a:r>
            <a:endParaRPr sz="1600">
              <a:solidFill>
                <a:schemeClr val="dk1"/>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200"/>
              <a:buFont typeface="Arial"/>
              <a:buNone/>
            </a:pPr>
            <a:r>
              <a:rPr lang="en-GB" sz="1600">
                <a:solidFill>
                  <a:schemeClr val="dk1"/>
                </a:solidFill>
                <a:latin typeface="Quicksand"/>
                <a:ea typeface="Quicksand"/>
                <a:cs typeface="Quicksand"/>
                <a:sym typeface="Quicksand"/>
              </a:rPr>
              <a:t>Our Y6 cohort enjoyed their visit linked to their World War Two history unit to the National Memorial </a:t>
            </a:r>
            <a:r>
              <a:rPr lang="en-GB" sz="1600">
                <a:solidFill>
                  <a:schemeClr val="dk1"/>
                </a:solidFill>
                <a:latin typeface="Quicksand"/>
                <a:ea typeface="Quicksand"/>
                <a:cs typeface="Quicksand"/>
                <a:sym typeface="Quicksand"/>
              </a:rPr>
              <a:t>Arboretum</a:t>
            </a:r>
            <a:r>
              <a:rPr lang="en-GB" sz="1600">
                <a:solidFill>
                  <a:schemeClr val="dk1"/>
                </a:solidFill>
                <a:latin typeface="Quicksand"/>
                <a:ea typeface="Quicksand"/>
                <a:cs typeface="Quicksand"/>
                <a:sym typeface="Quicksand"/>
              </a:rPr>
              <a:t> last week.  This week a number of children from Y3 - 6 took part in the 1st of nine Young Voices events held at the LG Arena.  Young Voices is a national event hosted by cities across the UK in January &amp; February.  The children had an amazing time singing with thousands of children from schools across the midlands and </a:t>
            </a:r>
            <a:r>
              <a:rPr lang="en-GB" sz="1600">
                <a:solidFill>
                  <a:schemeClr val="dk1"/>
                </a:solidFill>
                <a:latin typeface="Quicksand"/>
                <a:ea typeface="Quicksand"/>
                <a:cs typeface="Quicksand"/>
                <a:sym typeface="Quicksand"/>
              </a:rPr>
              <a:t>beyond</a:t>
            </a:r>
            <a:r>
              <a:rPr lang="en-GB" sz="1600">
                <a:solidFill>
                  <a:schemeClr val="dk1"/>
                </a:solidFill>
                <a:latin typeface="Quicksand"/>
                <a:ea typeface="Quicksand"/>
                <a:cs typeface="Quicksand"/>
                <a:sym typeface="Quicksand"/>
              </a:rPr>
              <a:t>.  Also this week, Y3 took part in their Career Hub event where they explored the Animal Care industry.</a:t>
            </a:r>
            <a:endParaRPr sz="1600">
              <a:solidFill>
                <a:schemeClr val="dk1"/>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200"/>
              <a:buFont typeface="Arial"/>
              <a:buNone/>
            </a:pPr>
            <a:r>
              <a:t/>
            </a:r>
            <a:endParaRPr sz="1500">
              <a:solidFill>
                <a:schemeClr val="dk1"/>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200"/>
              <a:buFont typeface="Arial"/>
              <a:buNone/>
            </a:pPr>
            <a:r>
              <a:t/>
            </a:r>
            <a:endParaRPr b="0" i="0" sz="1500" u="none" cap="none" strike="noStrike">
              <a:solidFill>
                <a:schemeClr val="dk1"/>
              </a:solidFill>
              <a:latin typeface="Quicksand"/>
              <a:ea typeface="Quicksand"/>
              <a:cs typeface="Quicksand"/>
              <a:sym typeface="Quicksand"/>
            </a:endParaRPr>
          </a:p>
        </p:txBody>
      </p:sp>
      <p:sp>
        <p:nvSpPr>
          <p:cNvPr id="22" name="Google Shape;22;p3"/>
          <p:cNvSpPr txBox="1"/>
          <p:nvPr/>
        </p:nvSpPr>
        <p:spPr>
          <a:xfrm>
            <a:off x="3923600" y="1395150"/>
            <a:ext cx="3412500" cy="8466000"/>
          </a:xfrm>
          <a:prstGeom prst="rect">
            <a:avLst/>
          </a:prstGeom>
          <a:noFill/>
          <a:ln cap="flat" cmpd="sng" w="19050">
            <a:solidFill>
              <a:srgbClr val="3D85C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n-GB" sz="1600">
                <a:solidFill>
                  <a:schemeClr val="dk1"/>
                </a:solidFill>
                <a:latin typeface="Quicksand"/>
                <a:ea typeface="Quicksand"/>
                <a:cs typeface="Quicksand"/>
                <a:sym typeface="Quicksand"/>
              </a:rPr>
              <a:t>Attendance</a:t>
            </a:r>
            <a:endParaRPr b="1" sz="1600">
              <a:solidFill>
                <a:schemeClr val="dk1"/>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200"/>
              <a:buFont typeface="Arial"/>
              <a:buNone/>
            </a:pPr>
            <a:r>
              <a:t/>
            </a:r>
            <a:endParaRPr sz="1600">
              <a:solidFill>
                <a:schemeClr val="dk1"/>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200"/>
              <a:buFont typeface="Arial"/>
              <a:buNone/>
            </a:pPr>
            <a:r>
              <a:rPr lang="en-GB" sz="1600">
                <a:solidFill>
                  <a:schemeClr val="dk1"/>
                </a:solidFill>
                <a:latin typeface="Quicksand"/>
                <a:ea typeface="Quicksand"/>
                <a:cs typeface="Quicksand"/>
                <a:sym typeface="Quicksand"/>
              </a:rPr>
              <a:t>I am pleased to say that our daily attendance since our return in January has drastically improved since December.  As a school we saw very high rates of absence due to various illnesses before Christmas. We hope that the children will now have a much </a:t>
            </a:r>
            <a:r>
              <a:rPr lang="en-GB" sz="1600">
                <a:solidFill>
                  <a:schemeClr val="dk1"/>
                </a:solidFill>
                <a:latin typeface="Quicksand"/>
                <a:ea typeface="Quicksand"/>
                <a:cs typeface="Quicksand"/>
                <a:sym typeface="Quicksand"/>
              </a:rPr>
              <a:t>healthier</a:t>
            </a:r>
            <a:r>
              <a:rPr lang="en-GB" sz="1600">
                <a:solidFill>
                  <a:schemeClr val="dk1"/>
                </a:solidFill>
                <a:latin typeface="Quicksand"/>
                <a:ea typeface="Quicksand"/>
                <a:cs typeface="Quicksand"/>
                <a:sym typeface="Quicksand"/>
              </a:rPr>
              <a:t> 2023.  It is so important that children attend regularly.  Our target for attendance in 2023 is 96%, a target that we reached easily and often exceeded until 2020.   </a:t>
            </a:r>
            <a:endParaRPr sz="1600">
              <a:solidFill>
                <a:schemeClr val="dk1"/>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200"/>
              <a:buFont typeface="Arial"/>
              <a:buNone/>
            </a:pPr>
            <a:r>
              <a:t/>
            </a:r>
            <a:endParaRPr sz="1600">
              <a:solidFill>
                <a:schemeClr val="dk1"/>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200"/>
              <a:buFont typeface="Arial"/>
              <a:buNone/>
            </a:pPr>
            <a:r>
              <a:rPr lang="en-GB" sz="1600">
                <a:solidFill>
                  <a:schemeClr val="dk1"/>
                </a:solidFill>
                <a:latin typeface="Quicksand"/>
                <a:ea typeface="Quicksand"/>
                <a:cs typeface="Quicksand"/>
                <a:sym typeface="Quicksand"/>
              </a:rPr>
              <a:t>We appreciate that children will be unwell and there may be </a:t>
            </a:r>
            <a:r>
              <a:rPr lang="en-GB" sz="1600">
                <a:solidFill>
                  <a:schemeClr val="dk1"/>
                </a:solidFill>
                <a:latin typeface="Quicksand"/>
                <a:ea typeface="Quicksand"/>
                <a:cs typeface="Quicksand"/>
                <a:sym typeface="Quicksand"/>
              </a:rPr>
              <a:t>exceptional</a:t>
            </a:r>
            <a:r>
              <a:rPr lang="en-GB" sz="1600">
                <a:solidFill>
                  <a:schemeClr val="dk1"/>
                </a:solidFill>
                <a:latin typeface="Quicksand"/>
                <a:ea typeface="Quicksand"/>
                <a:cs typeface="Quicksand"/>
                <a:sym typeface="Quicksand"/>
              </a:rPr>
              <a:t> circumstances that affect your child’s attendance but a target of 96% allows for this.  To reach their target across the year your child will have to have less than 7 days absence across the academic year.  Seven days absence is equivalent to a minimum of 28 missed lessons.  I know that many children will exceed this target but hope that the majority do reach it so they can get the most out of their </a:t>
            </a:r>
            <a:r>
              <a:rPr lang="en-GB" sz="1600">
                <a:solidFill>
                  <a:schemeClr val="dk1"/>
                </a:solidFill>
                <a:latin typeface="Quicksand"/>
                <a:ea typeface="Quicksand"/>
                <a:cs typeface="Quicksand"/>
                <a:sym typeface="Quicksand"/>
              </a:rPr>
              <a:t>learning</a:t>
            </a:r>
            <a:r>
              <a:rPr lang="en-GB" sz="1600">
                <a:solidFill>
                  <a:schemeClr val="dk1"/>
                </a:solidFill>
                <a:latin typeface="Quicksand"/>
                <a:ea typeface="Quicksand"/>
                <a:cs typeface="Quicksand"/>
                <a:sym typeface="Quicksand"/>
              </a:rPr>
              <a:t> and the offer we </a:t>
            </a:r>
            <a:r>
              <a:rPr lang="en-GB" sz="1600">
                <a:solidFill>
                  <a:schemeClr val="dk1"/>
                </a:solidFill>
                <a:latin typeface="Quicksand"/>
                <a:ea typeface="Quicksand"/>
                <a:cs typeface="Quicksand"/>
                <a:sym typeface="Quicksand"/>
              </a:rPr>
              <a:t>provide</a:t>
            </a:r>
            <a:r>
              <a:rPr lang="en-GB" sz="1600">
                <a:solidFill>
                  <a:schemeClr val="dk1"/>
                </a:solidFill>
                <a:latin typeface="Quicksand"/>
                <a:ea typeface="Quicksand"/>
                <a:cs typeface="Quicksand"/>
                <a:sym typeface="Quicksand"/>
              </a:rPr>
              <a:t>.</a:t>
            </a:r>
            <a:endParaRPr sz="1600">
              <a:solidFill>
                <a:schemeClr val="dk1"/>
              </a:solidFill>
              <a:latin typeface="Quicksand"/>
              <a:ea typeface="Quicksand"/>
              <a:cs typeface="Quicksand"/>
              <a:sym typeface="Quicksa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7" name="Shape 97"/>
        <p:cNvGrpSpPr/>
        <p:nvPr/>
      </p:nvGrpSpPr>
      <p:grpSpPr>
        <a:xfrm>
          <a:off x="0" y="0"/>
          <a:ext cx="0" cy="0"/>
          <a:chOff x="0" y="0"/>
          <a:chExt cx="0" cy="0"/>
        </a:xfrm>
      </p:grpSpPr>
      <p:sp>
        <p:nvSpPr>
          <p:cNvPr id="98" name="Google Shape;98;p12"/>
          <p:cNvSpPr txBox="1"/>
          <p:nvPr/>
        </p:nvSpPr>
        <p:spPr>
          <a:xfrm>
            <a:off x="145950" y="4094025"/>
            <a:ext cx="7261800" cy="1394400"/>
          </a:xfrm>
          <a:prstGeom prst="rect">
            <a:avLst/>
          </a:prstGeom>
          <a:noFill/>
          <a:ln cap="flat" cmpd="sng" w="19050">
            <a:solidFill>
              <a:srgbClr val="3D85C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GB" sz="1400" u="none" cap="none" strike="noStrike">
                <a:solidFill>
                  <a:schemeClr val="dk1"/>
                </a:solidFill>
                <a:latin typeface="Quicksand"/>
                <a:ea typeface="Quicksand"/>
                <a:cs typeface="Quicksand"/>
                <a:sym typeface="Quicksand"/>
              </a:rPr>
              <a:t>School Places</a:t>
            </a:r>
            <a:endParaRPr b="0" i="0" sz="1400" u="none" cap="none" strike="noStrike">
              <a:solidFill>
                <a:schemeClr val="dk1"/>
              </a:solidFill>
              <a:latin typeface="Quicksand"/>
              <a:ea typeface="Quicksand"/>
              <a:cs typeface="Quicksand"/>
              <a:sym typeface="Quicksand"/>
            </a:endParaRPr>
          </a:p>
          <a:p>
            <a:pPr indent="0" lvl="0" marL="0" marR="0" rtl="0" algn="ctr">
              <a:lnSpc>
                <a:spcPct val="100000"/>
              </a:lnSpc>
              <a:spcBef>
                <a:spcPts val="0"/>
              </a:spcBef>
              <a:spcAft>
                <a:spcPts val="0"/>
              </a:spcAft>
              <a:buClr>
                <a:srgbClr val="000000"/>
              </a:buClr>
              <a:buSzPts val="1100"/>
              <a:buFont typeface="Arial"/>
              <a:buNone/>
            </a:pPr>
            <a:r>
              <a:t/>
            </a:r>
            <a:endParaRPr b="0" i="0" sz="1400" u="none" cap="none" strike="noStrike">
              <a:solidFill>
                <a:schemeClr val="dk1"/>
              </a:solidFill>
              <a:latin typeface="Quicksand"/>
              <a:ea typeface="Quicksand"/>
              <a:cs typeface="Quicksand"/>
              <a:sym typeface="Quicksand"/>
            </a:endParaRPr>
          </a:p>
          <a:p>
            <a:pPr indent="0" lvl="0" marL="0" marR="0" rtl="0" algn="ctr">
              <a:lnSpc>
                <a:spcPct val="100000"/>
              </a:lnSpc>
              <a:spcBef>
                <a:spcPts val="0"/>
              </a:spcBef>
              <a:spcAft>
                <a:spcPts val="0"/>
              </a:spcAft>
              <a:buClr>
                <a:srgbClr val="000000"/>
              </a:buClr>
              <a:buSzPts val="1100"/>
              <a:buFont typeface="Arial"/>
              <a:buNone/>
            </a:pPr>
            <a:r>
              <a:rPr b="0" i="0" lang="en-GB" sz="1400" u="none" cap="none" strike="noStrike">
                <a:solidFill>
                  <a:schemeClr val="dk1"/>
                </a:solidFill>
                <a:latin typeface="Quicksand"/>
                <a:ea typeface="Quicksand"/>
                <a:cs typeface="Quicksand"/>
                <a:sym typeface="Quicksand"/>
              </a:rPr>
              <a:t>We have </a:t>
            </a:r>
            <a:r>
              <a:rPr lang="en-GB">
                <a:solidFill>
                  <a:schemeClr val="dk1"/>
                </a:solidFill>
                <a:latin typeface="Quicksand"/>
                <a:ea typeface="Quicksand"/>
                <a:cs typeface="Quicksand"/>
                <a:sym typeface="Quicksand"/>
              </a:rPr>
              <a:t>spaces</a:t>
            </a:r>
            <a:r>
              <a:rPr b="0" i="0" lang="en-GB" sz="1400" u="none" cap="none" strike="noStrike">
                <a:solidFill>
                  <a:schemeClr val="dk1"/>
                </a:solidFill>
                <a:latin typeface="Quicksand"/>
                <a:ea typeface="Quicksand"/>
                <a:cs typeface="Quicksand"/>
                <a:sym typeface="Quicksand"/>
              </a:rPr>
              <a:t> available in years: </a:t>
            </a:r>
            <a:r>
              <a:rPr lang="en-GB">
                <a:solidFill>
                  <a:schemeClr val="dk1"/>
                </a:solidFill>
                <a:latin typeface="Quicksand"/>
                <a:ea typeface="Quicksand"/>
                <a:cs typeface="Quicksand"/>
                <a:sym typeface="Quicksand"/>
              </a:rPr>
              <a:t>3 &amp; 4 </a:t>
            </a:r>
            <a:r>
              <a:rPr b="0" i="0" lang="en-GB" sz="1400" u="none" cap="none" strike="noStrike">
                <a:solidFill>
                  <a:schemeClr val="dk1"/>
                </a:solidFill>
                <a:latin typeface="Quicksand"/>
                <a:ea typeface="Quicksand"/>
                <a:cs typeface="Quicksand"/>
                <a:sym typeface="Quicksand"/>
              </a:rPr>
              <a:t>in school, if your child has a sibling or you have relatives interested in attending our school please email: </a:t>
            </a:r>
            <a:r>
              <a:rPr b="0" i="0" lang="en-GB" sz="1400" u="sng" cap="none" strike="noStrike">
                <a:solidFill>
                  <a:schemeClr val="hlink"/>
                </a:solidFill>
                <a:latin typeface="Quicksand"/>
                <a:ea typeface="Quicksand"/>
                <a:cs typeface="Quicksand"/>
                <a:sym typeface="Quicksand"/>
                <a:hlinkClick r:id="rId3"/>
              </a:rPr>
              <a:t>school.office@oldparkprimary.com</a:t>
            </a:r>
            <a:r>
              <a:rPr b="0" i="0" lang="en-GB" sz="1400" u="none" cap="none" strike="noStrike">
                <a:solidFill>
                  <a:schemeClr val="dk1"/>
                </a:solidFill>
                <a:latin typeface="Quicksand"/>
                <a:ea typeface="Quicksand"/>
                <a:cs typeface="Quicksand"/>
                <a:sym typeface="Quicksand"/>
              </a:rPr>
              <a:t> </a:t>
            </a:r>
            <a:endParaRPr b="0" i="0" sz="1400" u="none" cap="none" strike="noStrike">
              <a:solidFill>
                <a:schemeClr val="dk1"/>
              </a:solidFill>
              <a:latin typeface="Quicksand"/>
              <a:ea typeface="Quicksand"/>
              <a:cs typeface="Quicksand"/>
              <a:sym typeface="Quicksand"/>
            </a:endParaRPr>
          </a:p>
          <a:p>
            <a:pPr indent="0" lvl="0" marL="0" marR="0" rtl="0" algn="ctr">
              <a:lnSpc>
                <a:spcPct val="100000"/>
              </a:lnSpc>
              <a:spcBef>
                <a:spcPts val="0"/>
              </a:spcBef>
              <a:spcAft>
                <a:spcPts val="0"/>
              </a:spcAft>
              <a:buClr>
                <a:srgbClr val="000000"/>
              </a:buClr>
              <a:buSzPts val="1100"/>
              <a:buFont typeface="Arial"/>
              <a:buNone/>
            </a:pPr>
            <a:r>
              <a:t/>
            </a:r>
            <a:endParaRPr b="0" i="0" sz="1400" u="none" cap="none" strike="noStrike">
              <a:solidFill>
                <a:schemeClr val="dk1"/>
              </a:solidFill>
              <a:latin typeface="Quicksand"/>
              <a:ea typeface="Quicksand"/>
              <a:cs typeface="Quicksand"/>
              <a:sym typeface="Quicksand"/>
            </a:endParaRPr>
          </a:p>
          <a:p>
            <a:pPr indent="0" lvl="0" marL="0" marR="0" rtl="0" algn="ctr">
              <a:lnSpc>
                <a:spcPct val="100000"/>
              </a:lnSpc>
              <a:spcBef>
                <a:spcPts val="0"/>
              </a:spcBef>
              <a:spcAft>
                <a:spcPts val="0"/>
              </a:spcAft>
              <a:buClr>
                <a:srgbClr val="000000"/>
              </a:buClr>
              <a:buSzPts val="1100"/>
              <a:buFont typeface="Arial"/>
              <a:buNone/>
            </a:pPr>
            <a:r>
              <a:t/>
            </a:r>
            <a:endParaRPr b="0" i="0" sz="1400" u="none" cap="none" strike="noStrike">
              <a:solidFill>
                <a:schemeClr val="dk1"/>
              </a:solidFill>
              <a:latin typeface="Quicksand"/>
              <a:ea typeface="Quicksand"/>
              <a:cs typeface="Quicksand"/>
              <a:sym typeface="Quicksand"/>
            </a:endParaRPr>
          </a:p>
          <a:p>
            <a:pPr indent="0" lvl="0" marL="0" marR="0" rtl="0" algn="ctr">
              <a:lnSpc>
                <a:spcPct val="100000"/>
              </a:lnSpc>
              <a:spcBef>
                <a:spcPts val="0"/>
              </a:spcBef>
              <a:spcAft>
                <a:spcPts val="0"/>
              </a:spcAft>
              <a:buClr>
                <a:srgbClr val="000000"/>
              </a:buClr>
              <a:buSzPts val="1100"/>
              <a:buFont typeface="Arial"/>
              <a:buNone/>
            </a:pPr>
            <a:r>
              <a:t/>
            </a:r>
            <a:endParaRPr b="0" i="0" sz="1400" u="none" cap="none" strike="noStrike">
              <a:solidFill>
                <a:schemeClr val="dk1"/>
              </a:solidFill>
              <a:latin typeface="Quicksand"/>
              <a:ea typeface="Quicksand"/>
              <a:cs typeface="Quicksand"/>
              <a:sym typeface="Quicksand"/>
            </a:endParaRPr>
          </a:p>
        </p:txBody>
      </p:sp>
      <p:sp>
        <p:nvSpPr>
          <p:cNvPr id="99" name="Google Shape;99;p12"/>
          <p:cNvSpPr txBox="1"/>
          <p:nvPr/>
        </p:nvSpPr>
        <p:spPr>
          <a:xfrm>
            <a:off x="145950" y="228600"/>
            <a:ext cx="7261800" cy="3771300"/>
          </a:xfrm>
          <a:prstGeom prst="rect">
            <a:avLst/>
          </a:prstGeom>
          <a:noFill/>
          <a:ln cap="flat" cmpd="sng" w="19050">
            <a:solidFill>
              <a:srgbClr val="4A86E8"/>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7916"/>
              </a:lnSpc>
              <a:spcBef>
                <a:spcPts val="0"/>
              </a:spcBef>
              <a:spcAft>
                <a:spcPts val="0"/>
              </a:spcAft>
              <a:buClr>
                <a:schemeClr val="dk1"/>
              </a:buClr>
              <a:buSzPts val="1100"/>
              <a:buFont typeface="Arial"/>
              <a:buNone/>
            </a:pPr>
            <a:r>
              <a:rPr b="0" i="0" lang="en-GB" sz="1400" u="none" cap="none" strike="noStrike">
                <a:solidFill>
                  <a:schemeClr val="dk1"/>
                </a:solidFill>
                <a:latin typeface="Quicksand"/>
                <a:ea typeface="Quicksand"/>
                <a:cs typeface="Quicksand"/>
                <a:sym typeface="Quicksand"/>
              </a:rPr>
              <a:t>The school office staff are available from 8.15am-4.30pm (Monday-Thursday) and 8.15am-4.00pm (Fridays). 0121 526 2669.</a:t>
            </a:r>
            <a:endParaRPr b="0" i="0" sz="1400" u="none" cap="none" strike="noStrike">
              <a:solidFill>
                <a:schemeClr val="dk1"/>
              </a:solidFill>
              <a:latin typeface="Quicksand"/>
              <a:ea typeface="Quicksand"/>
              <a:cs typeface="Quicksand"/>
              <a:sym typeface="Quicksand"/>
            </a:endParaRPr>
          </a:p>
          <a:p>
            <a:pPr indent="0" lvl="0" marL="0" marR="0" rtl="0" algn="ctr">
              <a:lnSpc>
                <a:spcPct val="107916"/>
              </a:lnSpc>
              <a:spcBef>
                <a:spcPts val="800"/>
              </a:spcBef>
              <a:spcAft>
                <a:spcPts val="0"/>
              </a:spcAft>
              <a:buClr>
                <a:schemeClr val="dk1"/>
              </a:buClr>
              <a:buSzPts val="1100"/>
              <a:buFont typeface="Arial"/>
              <a:buNone/>
            </a:pPr>
            <a:r>
              <a:rPr b="0" i="0" lang="en-GB" sz="1400" u="none" cap="none" strike="noStrike">
                <a:solidFill>
                  <a:schemeClr val="dk1"/>
                </a:solidFill>
                <a:latin typeface="Quicksand"/>
                <a:ea typeface="Quicksand"/>
                <a:cs typeface="Quicksand"/>
                <a:sym typeface="Quicksand"/>
              </a:rPr>
              <a:t>Any queries please call or email </a:t>
            </a:r>
            <a:r>
              <a:rPr b="0" i="0" lang="en-GB" sz="1400" u="sng" cap="none" strike="noStrike">
                <a:solidFill>
                  <a:schemeClr val="hlink"/>
                </a:solidFill>
                <a:latin typeface="Quicksand"/>
                <a:ea typeface="Quicksand"/>
                <a:cs typeface="Quicksand"/>
                <a:sym typeface="Quicksand"/>
                <a:hlinkClick r:id="rId4"/>
              </a:rPr>
              <a:t>school.office@oldparkprimary.com</a:t>
            </a:r>
            <a:r>
              <a:rPr b="0" i="0" lang="en-GB" sz="1400" u="none" cap="none" strike="noStrike">
                <a:solidFill>
                  <a:schemeClr val="dk1"/>
                </a:solidFill>
                <a:latin typeface="Quicksand"/>
                <a:ea typeface="Quicksand"/>
                <a:cs typeface="Quicksand"/>
                <a:sym typeface="Quicksand"/>
              </a:rPr>
              <a:t> or call 0121 526 2669. You can also message via Arbor.</a:t>
            </a:r>
            <a:endParaRPr b="0" i="0" sz="1400" u="none" cap="none" strike="noStrike">
              <a:solidFill>
                <a:schemeClr val="dk1"/>
              </a:solidFill>
              <a:latin typeface="Quicksand"/>
              <a:ea typeface="Quicksand"/>
              <a:cs typeface="Quicksand"/>
              <a:sym typeface="Quicksand"/>
            </a:endParaRPr>
          </a:p>
          <a:p>
            <a:pPr indent="0" lvl="0" marL="0" marR="0" rtl="0" algn="ctr">
              <a:lnSpc>
                <a:spcPct val="107916"/>
              </a:lnSpc>
              <a:spcBef>
                <a:spcPts val="800"/>
              </a:spcBef>
              <a:spcAft>
                <a:spcPts val="0"/>
              </a:spcAft>
              <a:buClr>
                <a:schemeClr val="dk1"/>
              </a:buClr>
              <a:buSzPts val="1100"/>
              <a:buFont typeface="Arial"/>
              <a:buNone/>
            </a:pPr>
            <a:r>
              <a:rPr b="0" i="0" lang="en-GB" sz="1400" u="none" cap="none" strike="noStrike">
                <a:solidFill>
                  <a:schemeClr val="dk1"/>
                </a:solidFill>
                <a:latin typeface="Quicksand"/>
                <a:ea typeface="Quicksand"/>
                <a:cs typeface="Quicksand"/>
                <a:sym typeface="Quicksand"/>
              </a:rPr>
              <a:t>If you telephone the school </a:t>
            </a:r>
            <a:r>
              <a:rPr b="0" i="1" lang="en-GB" sz="1400" u="none" cap="none" strike="noStrike">
                <a:solidFill>
                  <a:schemeClr val="dk1"/>
                </a:solidFill>
                <a:latin typeface="Quicksand"/>
                <a:ea typeface="Quicksand"/>
                <a:cs typeface="Quicksand"/>
                <a:sym typeface="Quicksand"/>
              </a:rPr>
              <a:t>before</a:t>
            </a:r>
            <a:r>
              <a:rPr b="0" i="0" lang="en-GB" sz="1400" u="none" cap="none" strike="noStrike">
                <a:solidFill>
                  <a:schemeClr val="dk1"/>
                </a:solidFill>
                <a:latin typeface="Quicksand"/>
                <a:ea typeface="Quicksand"/>
                <a:cs typeface="Quicksand"/>
                <a:sym typeface="Quicksand"/>
              </a:rPr>
              <a:t> 8.15am and after 4.30pm, you will hear the following message and options:-</a:t>
            </a:r>
            <a:endParaRPr b="0" i="0" sz="1400" u="none" cap="none" strike="noStrike">
              <a:solidFill>
                <a:schemeClr val="dk1"/>
              </a:solidFill>
              <a:latin typeface="Quicksand"/>
              <a:ea typeface="Quicksand"/>
              <a:cs typeface="Quicksand"/>
              <a:sym typeface="Quicksand"/>
            </a:endParaRPr>
          </a:p>
          <a:p>
            <a:pPr indent="0" lvl="0" marL="0" marR="0" rtl="0" algn="ctr">
              <a:lnSpc>
                <a:spcPct val="107916"/>
              </a:lnSpc>
              <a:spcBef>
                <a:spcPts val="800"/>
              </a:spcBef>
              <a:spcAft>
                <a:spcPts val="0"/>
              </a:spcAft>
              <a:buClr>
                <a:schemeClr val="dk1"/>
              </a:buClr>
              <a:buSzPts val="1100"/>
              <a:buFont typeface="Arial"/>
              <a:buNone/>
            </a:pPr>
            <a:r>
              <a:rPr b="0" i="0" lang="en-GB" sz="1400" u="none" cap="none" strike="noStrike">
                <a:solidFill>
                  <a:schemeClr val="dk1"/>
                </a:solidFill>
                <a:latin typeface="Quicksand"/>
                <a:ea typeface="Quicksand"/>
                <a:cs typeface="Quicksand"/>
                <a:sym typeface="Quicksand"/>
              </a:rPr>
              <a:t>Please leave a message or call back during our open hours or alternatively email school.office@oldparkprimary.com</a:t>
            </a:r>
            <a:endParaRPr b="0" i="0" sz="1400" u="none" cap="none" strike="noStrike">
              <a:solidFill>
                <a:schemeClr val="dk1"/>
              </a:solidFill>
              <a:latin typeface="Quicksand"/>
              <a:ea typeface="Quicksand"/>
              <a:cs typeface="Quicksand"/>
              <a:sym typeface="Quicksand"/>
            </a:endParaRPr>
          </a:p>
          <a:p>
            <a:pPr indent="0" lvl="0" marL="0" marR="0" rtl="0" algn="ctr">
              <a:lnSpc>
                <a:spcPct val="107916"/>
              </a:lnSpc>
              <a:spcBef>
                <a:spcPts val="800"/>
              </a:spcBef>
              <a:spcAft>
                <a:spcPts val="0"/>
              </a:spcAft>
              <a:buClr>
                <a:schemeClr val="dk1"/>
              </a:buClr>
              <a:buSzPts val="1100"/>
              <a:buFont typeface="Arial"/>
              <a:buNone/>
            </a:pPr>
            <a:r>
              <a:rPr b="0" i="0" lang="en-GB" sz="1400" u="none" cap="none" strike="noStrike">
                <a:solidFill>
                  <a:schemeClr val="dk1"/>
                </a:solidFill>
                <a:latin typeface="Quicksand"/>
                <a:ea typeface="Quicksand"/>
                <a:cs typeface="Quicksand"/>
                <a:sym typeface="Quicksand"/>
              </a:rPr>
              <a:t>Press 1 for the Patch Day Nursery and After School Club</a:t>
            </a:r>
            <a:endParaRPr b="0" i="0" sz="1400" u="none" cap="none" strike="noStrike">
              <a:solidFill>
                <a:schemeClr val="dk1"/>
              </a:solidFill>
              <a:latin typeface="Quicksand"/>
              <a:ea typeface="Quicksand"/>
              <a:cs typeface="Quicksand"/>
              <a:sym typeface="Quicksand"/>
            </a:endParaRPr>
          </a:p>
          <a:p>
            <a:pPr indent="0" lvl="0" marL="0" marR="0" rtl="0" algn="ctr">
              <a:lnSpc>
                <a:spcPct val="107916"/>
              </a:lnSpc>
              <a:spcBef>
                <a:spcPts val="800"/>
              </a:spcBef>
              <a:spcAft>
                <a:spcPts val="0"/>
              </a:spcAft>
              <a:buClr>
                <a:schemeClr val="dk1"/>
              </a:buClr>
              <a:buSzPts val="1100"/>
              <a:buFont typeface="Arial"/>
              <a:buNone/>
            </a:pPr>
            <a:r>
              <a:rPr b="0" i="0" lang="en-GB" sz="1400" u="none" cap="none" strike="noStrike">
                <a:solidFill>
                  <a:schemeClr val="dk1"/>
                </a:solidFill>
                <a:latin typeface="Quicksand"/>
                <a:ea typeface="Quicksand"/>
                <a:cs typeface="Quicksand"/>
                <a:sym typeface="Quicksand"/>
              </a:rPr>
              <a:t>Press 2 to report your child’s absence (voicemail)</a:t>
            </a:r>
            <a:endParaRPr b="0" i="0" sz="1400" u="none" cap="none" strike="noStrike">
              <a:solidFill>
                <a:schemeClr val="dk1"/>
              </a:solidFill>
              <a:latin typeface="Quicksand"/>
              <a:ea typeface="Quicksand"/>
              <a:cs typeface="Quicksand"/>
              <a:sym typeface="Quicksand"/>
            </a:endParaRPr>
          </a:p>
          <a:p>
            <a:pPr indent="0" lvl="0" marL="0" marR="0" rtl="0" algn="ctr">
              <a:lnSpc>
                <a:spcPct val="107916"/>
              </a:lnSpc>
              <a:spcBef>
                <a:spcPts val="800"/>
              </a:spcBef>
              <a:spcAft>
                <a:spcPts val="0"/>
              </a:spcAft>
              <a:buClr>
                <a:schemeClr val="dk1"/>
              </a:buClr>
              <a:buSzPts val="1100"/>
              <a:buFont typeface="Arial"/>
              <a:buNone/>
            </a:pPr>
            <a:r>
              <a:rPr b="0" i="0" lang="en-GB" sz="1400" u="none" cap="none" strike="noStrike">
                <a:solidFill>
                  <a:schemeClr val="dk1"/>
                </a:solidFill>
                <a:latin typeface="Quicksand"/>
                <a:ea typeface="Quicksand"/>
                <a:cs typeface="Quicksand"/>
                <a:sym typeface="Quicksand"/>
              </a:rPr>
              <a:t>Press 3 to leave a message after the beep (voicemail)</a:t>
            </a:r>
            <a:endParaRPr b="0" i="0" sz="1400" u="none" cap="none" strike="noStrike">
              <a:solidFill>
                <a:schemeClr val="dk1"/>
              </a:solidFill>
              <a:latin typeface="Quicksand"/>
              <a:ea typeface="Quicksand"/>
              <a:cs typeface="Quicksand"/>
              <a:sym typeface="Quicksand"/>
            </a:endParaRPr>
          </a:p>
          <a:p>
            <a:pPr indent="0" lvl="0" marL="0" marR="0" rtl="0" algn="ctr">
              <a:lnSpc>
                <a:spcPct val="107916"/>
              </a:lnSpc>
              <a:spcBef>
                <a:spcPts val="800"/>
              </a:spcBef>
              <a:spcAft>
                <a:spcPts val="0"/>
              </a:spcAft>
              <a:buClr>
                <a:schemeClr val="dk1"/>
              </a:buClr>
              <a:buSzPts val="1100"/>
              <a:buFont typeface="Arial"/>
              <a:buNone/>
            </a:pPr>
            <a:r>
              <a:rPr lang="en-GB">
                <a:solidFill>
                  <a:schemeClr val="dk1"/>
                </a:solidFill>
                <a:latin typeface="Quicksand"/>
                <a:ea typeface="Quicksand"/>
                <a:cs typeface="Quicksand"/>
                <a:sym typeface="Quicksand"/>
              </a:rPr>
              <a:t>YOU CAN ALSO SEND AN IN-APP MESSAGE VIA ARBOR TO REPORT AN ABSENCE</a:t>
            </a:r>
            <a:endParaRPr>
              <a:solidFill>
                <a:schemeClr val="dk1"/>
              </a:solidFill>
              <a:latin typeface="Quicksand"/>
              <a:ea typeface="Quicksand"/>
              <a:cs typeface="Quicksand"/>
              <a:sym typeface="Quicksand"/>
            </a:endParaRPr>
          </a:p>
          <a:p>
            <a:pPr indent="0" lvl="0" marL="0" marR="0" rtl="0" algn="ctr">
              <a:lnSpc>
                <a:spcPct val="107916"/>
              </a:lnSpc>
              <a:spcBef>
                <a:spcPts val="800"/>
              </a:spcBef>
              <a:spcAft>
                <a:spcPts val="0"/>
              </a:spcAft>
              <a:buClr>
                <a:schemeClr val="dk1"/>
              </a:buClr>
              <a:buSzPts val="1100"/>
              <a:buFont typeface="Arial"/>
              <a:buNone/>
            </a:pPr>
            <a:r>
              <a:t/>
            </a:r>
            <a:endParaRPr>
              <a:solidFill>
                <a:schemeClr val="dk1"/>
              </a:solidFill>
              <a:latin typeface="Quicksand"/>
              <a:ea typeface="Quicksand"/>
              <a:cs typeface="Quicksand"/>
              <a:sym typeface="Quicksand"/>
            </a:endParaRPr>
          </a:p>
          <a:p>
            <a:pPr indent="0" lvl="0" marL="0" marR="0" rtl="0" algn="l">
              <a:lnSpc>
                <a:spcPct val="107916"/>
              </a:lnSpc>
              <a:spcBef>
                <a:spcPts val="80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p:txBody>
      </p:sp>
      <p:sp>
        <p:nvSpPr>
          <p:cNvPr id="100" name="Google Shape;100;p12"/>
          <p:cNvSpPr txBox="1"/>
          <p:nvPr/>
        </p:nvSpPr>
        <p:spPr>
          <a:xfrm>
            <a:off x="230750" y="6782125"/>
            <a:ext cx="7176900" cy="3153600"/>
          </a:xfrm>
          <a:prstGeom prst="rect">
            <a:avLst/>
          </a:prstGeom>
          <a:noFill/>
          <a:ln cap="flat" cmpd="sng" w="19050">
            <a:solidFill>
              <a:srgbClr val="3D85C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GB" sz="1400" u="none" cap="none" strike="noStrike">
                <a:solidFill>
                  <a:schemeClr val="dk1"/>
                </a:solidFill>
                <a:latin typeface="Quicksand"/>
                <a:ea typeface="Quicksand"/>
                <a:cs typeface="Quicksand"/>
                <a:sym typeface="Quicksand"/>
              </a:rPr>
              <a:t>Out of School Club</a:t>
            </a:r>
            <a:endParaRPr b="0" i="0" sz="1400" u="none" cap="none" strike="noStrike">
              <a:solidFill>
                <a:schemeClr val="dk1"/>
              </a:solidFill>
              <a:latin typeface="Quicksand"/>
              <a:ea typeface="Quicksand"/>
              <a:cs typeface="Quicksand"/>
              <a:sym typeface="Quicksand"/>
            </a:endParaRPr>
          </a:p>
          <a:p>
            <a:pPr indent="0" lvl="0" marL="0" marR="0" rtl="0" algn="ctr">
              <a:lnSpc>
                <a:spcPct val="138000"/>
              </a:lnSpc>
              <a:spcBef>
                <a:spcPts val="0"/>
              </a:spcBef>
              <a:spcAft>
                <a:spcPts val="0"/>
              </a:spcAft>
              <a:buClr>
                <a:schemeClr val="dk1"/>
              </a:buClr>
              <a:buSzPts val="1100"/>
              <a:buFont typeface="Arial"/>
              <a:buNone/>
            </a:pPr>
            <a:r>
              <a:rPr b="0" i="0" lang="en-GB" sz="1400" u="none" cap="none" strike="noStrike">
                <a:solidFill>
                  <a:schemeClr val="dk1"/>
                </a:solidFill>
                <a:highlight>
                  <a:srgbClr val="FFFFFF"/>
                </a:highlight>
                <a:latin typeface="Quicksand"/>
                <a:ea typeface="Quicksand"/>
                <a:cs typeface="Quicksand"/>
                <a:sym typeface="Quicksand"/>
              </a:rPr>
              <a:t>As you may know The Patch Day Nursery runs an out of school provision on site and currently has some availability. </a:t>
            </a:r>
            <a:endParaRPr b="0" i="0" sz="1400" u="none" cap="none" strike="noStrike">
              <a:solidFill>
                <a:schemeClr val="dk1"/>
              </a:solidFill>
              <a:highlight>
                <a:srgbClr val="FFFFFF"/>
              </a:highlight>
              <a:latin typeface="Quicksand"/>
              <a:ea typeface="Quicksand"/>
              <a:cs typeface="Quicksand"/>
              <a:sym typeface="Quicksand"/>
            </a:endParaRPr>
          </a:p>
          <a:p>
            <a:pPr indent="0" lvl="0" marL="0" marR="0" rtl="0" algn="ctr">
              <a:lnSpc>
                <a:spcPct val="138000"/>
              </a:lnSpc>
              <a:spcBef>
                <a:spcPts val="0"/>
              </a:spcBef>
              <a:spcAft>
                <a:spcPts val="0"/>
              </a:spcAft>
              <a:buClr>
                <a:schemeClr val="dk1"/>
              </a:buClr>
              <a:buSzPts val="1100"/>
              <a:buFont typeface="Arial"/>
              <a:buNone/>
            </a:pPr>
            <a:r>
              <a:rPr b="0" i="0" lang="en-GB" sz="1400" u="none" cap="none" strike="noStrike">
                <a:solidFill>
                  <a:schemeClr val="dk1"/>
                </a:solidFill>
                <a:highlight>
                  <a:srgbClr val="FFFFFF"/>
                </a:highlight>
                <a:latin typeface="Quicksand"/>
                <a:ea typeface="Quicksand"/>
                <a:cs typeface="Quicksand"/>
                <a:sym typeface="Quicksand"/>
              </a:rPr>
              <a:t>The out of school club staff collect the children from the classes at home time and children can stay until 5pm or 5:30pm depending on the package you chose.</a:t>
            </a:r>
            <a:endParaRPr b="0" i="0" sz="1400" u="none" cap="none" strike="noStrike">
              <a:solidFill>
                <a:schemeClr val="dk1"/>
              </a:solidFill>
              <a:highlight>
                <a:srgbClr val="FFFFFF"/>
              </a:highlight>
              <a:latin typeface="Quicksand"/>
              <a:ea typeface="Quicksand"/>
              <a:cs typeface="Quicksand"/>
              <a:sym typeface="Quicksand"/>
            </a:endParaRPr>
          </a:p>
          <a:p>
            <a:pPr indent="0" lvl="0" marL="0" marR="0" rtl="0" algn="ctr">
              <a:lnSpc>
                <a:spcPct val="138000"/>
              </a:lnSpc>
              <a:spcBef>
                <a:spcPts val="0"/>
              </a:spcBef>
              <a:spcAft>
                <a:spcPts val="0"/>
              </a:spcAft>
              <a:buClr>
                <a:schemeClr val="dk1"/>
              </a:buClr>
              <a:buSzPts val="1100"/>
              <a:buFont typeface="Arial"/>
              <a:buNone/>
            </a:pPr>
            <a:r>
              <a:rPr b="0" i="0" lang="en-GB" sz="1400" u="none" cap="none" strike="noStrike">
                <a:solidFill>
                  <a:schemeClr val="dk1"/>
                </a:solidFill>
                <a:highlight>
                  <a:srgbClr val="FFFFFF"/>
                </a:highlight>
                <a:latin typeface="Quicksand"/>
                <a:ea typeface="Quicksand"/>
                <a:cs typeface="Quicksand"/>
                <a:sym typeface="Quicksand"/>
              </a:rPr>
              <a:t>Payments are made on a place basis not on attendance and fees are paid on a monthly basis on the 1st of each month.</a:t>
            </a:r>
            <a:endParaRPr b="0" i="0" sz="1400" u="none" cap="none" strike="noStrike">
              <a:solidFill>
                <a:schemeClr val="dk1"/>
              </a:solidFill>
              <a:highlight>
                <a:srgbClr val="FFFFFF"/>
              </a:highlight>
              <a:latin typeface="Quicksand"/>
              <a:ea typeface="Quicksand"/>
              <a:cs typeface="Quicksand"/>
              <a:sym typeface="Quicksand"/>
            </a:endParaRPr>
          </a:p>
          <a:p>
            <a:pPr indent="0" lvl="0" marL="0" marR="0" rtl="0" algn="ctr">
              <a:lnSpc>
                <a:spcPct val="138000"/>
              </a:lnSpc>
              <a:spcBef>
                <a:spcPts val="0"/>
              </a:spcBef>
              <a:spcAft>
                <a:spcPts val="0"/>
              </a:spcAft>
              <a:buClr>
                <a:schemeClr val="dk1"/>
              </a:buClr>
              <a:buSzPts val="1100"/>
              <a:buFont typeface="Arial"/>
              <a:buNone/>
            </a:pPr>
            <a:r>
              <a:rPr b="0" i="0" lang="en-GB" sz="1400" u="none" cap="none" strike="noStrike">
                <a:solidFill>
                  <a:schemeClr val="dk1"/>
                </a:solidFill>
                <a:highlight>
                  <a:srgbClr val="FFFFFF"/>
                </a:highlight>
                <a:latin typeface="Quicksand"/>
                <a:ea typeface="Quicksand"/>
                <a:cs typeface="Quicksand"/>
                <a:sym typeface="Quicksand"/>
              </a:rPr>
              <a:t>If you would like any further information about the club or would like to book a place please email </a:t>
            </a:r>
            <a:r>
              <a:rPr b="0" i="0" lang="en-GB" sz="1400" u="none" cap="none" strike="noStrike">
                <a:solidFill>
                  <a:srgbClr val="1155CC"/>
                </a:solidFill>
                <a:highlight>
                  <a:srgbClr val="FFFFFF"/>
                </a:highlight>
                <a:latin typeface="Quicksand"/>
                <a:ea typeface="Quicksand"/>
                <a:cs typeface="Quicksand"/>
                <a:sym typeface="Quicksand"/>
              </a:rPr>
              <a:t>outofschoolclub@thepatchnursery.com</a:t>
            </a:r>
            <a:r>
              <a:rPr b="0" i="0" lang="en-GB" sz="1400" u="none" cap="none" strike="noStrike">
                <a:solidFill>
                  <a:schemeClr val="dk1"/>
                </a:solidFill>
                <a:highlight>
                  <a:srgbClr val="FFFFFF"/>
                </a:highlight>
                <a:latin typeface="Quicksand"/>
                <a:ea typeface="Quicksand"/>
                <a:cs typeface="Quicksand"/>
                <a:sym typeface="Quicksand"/>
              </a:rPr>
              <a:t>. Please contact the out of school using this email and not contact the school office.</a:t>
            </a:r>
            <a:endParaRPr b="0" i="0" sz="1400" u="none" cap="none" strike="noStrike">
              <a:solidFill>
                <a:schemeClr val="dk1"/>
              </a:solidFill>
              <a:highlight>
                <a:srgbClr val="FFFFFF"/>
              </a:highlight>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Quicksand"/>
              <a:ea typeface="Quicksand"/>
              <a:cs typeface="Quicksand"/>
              <a:sym typeface="Quicksand"/>
            </a:endParaRPr>
          </a:p>
        </p:txBody>
      </p:sp>
      <p:pic>
        <p:nvPicPr>
          <p:cNvPr id="101" name="Google Shape;101;p12"/>
          <p:cNvPicPr preferRelativeResize="0"/>
          <p:nvPr/>
        </p:nvPicPr>
        <p:blipFill>
          <a:blip r:embed="rId5">
            <a:alphaModFix/>
          </a:blip>
          <a:stretch>
            <a:fillRect/>
          </a:stretch>
        </p:blipFill>
        <p:spPr>
          <a:xfrm>
            <a:off x="3030625" y="5600624"/>
            <a:ext cx="1512250" cy="1118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6" name="Shape 26"/>
        <p:cNvGrpSpPr/>
        <p:nvPr/>
      </p:nvGrpSpPr>
      <p:grpSpPr>
        <a:xfrm>
          <a:off x="0" y="0"/>
          <a:ext cx="0" cy="0"/>
          <a:chOff x="0" y="0"/>
          <a:chExt cx="0" cy="0"/>
        </a:xfrm>
      </p:grpSpPr>
      <p:graphicFrame>
        <p:nvGraphicFramePr>
          <p:cNvPr id="27" name="Google Shape;27;p4"/>
          <p:cNvGraphicFramePr/>
          <p:nvPr/>
        </p:nvGraphicFramePr>
        <p:xfrm>
          <a:off x="425132" y="575511"/>
          <a:ext cx="3000000" cy="3000000"/>
        </p:xfrm>
        <a:graphic>
          <a:graphicData uri="http://schemas.openxmlformats.org/drawingml/2006/table">
            <a:tbl>
              <a:tblPr bandRow="1" firstRow="1">
                <a:noFill/>
                <a:tableStyleId>{964FC64D-0832-4933-90F1-67D72613096A}</a:tableStyleId>
              </a:tblPr>
              <a:tblGrid>
                <a:gridCol w="6892125"/>
              </a:tblGrid>
              <a:tr h="9035150">
                <a:tc>
                  <a:txBody>
                    <a:bodyPr/>
                    <a:lstStyle/>
                    <a:p>
                      <a:pPr indent="0" lvl="0" marL="0" marR="0" rtl="0" algn="ctr">
                        <a:lnSpc>
                          <a:spcPct val="100000"/>
                        </a:lnSpc>
                        <a:spcBef>
                          <a:spcPts val="0"/>
                        </a:spcBef>
                        <a:spcAft>
                          <a:spcPts val="0"/>
                        </a:spcAft>
                        <a:buClr>
                          <a:srgbClr val="000000"/>
                        </a:buClr>
                        <a:buSzPts val="1600"/>
                        <a:buFont typeface="Arial"/>
                        <a:buNone/>
                      </a:pPr>
                      <a:r>
                        <a:rPr lang="en-GB" sz="1600" u="sng" cap="none" strike="noStrike">
                          <a:latin typeface="Quicksand"/>
                          <a:ea typeface="Quicksand"/>
                          <a:cs typeface="Quicksand"/>
                          <a:sym typeface="Quicksand"/>
                        </a:rPr>
                        <a:t>Calendar Days</a:t>
                      </a:r>
                      <a:endParaRPr sz="1400" u="none" cap="none" strike="noStrike">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600"/>
                        <a:buFont typeface="Arial"/>
                        <a:buNone/>
                      </a:pPr>
                      <a:br>
                        <a:rPr lang="en-GB" sz="1600">
                          <a:latin typeface="Quicksand"/>
                          <a:ea typeface="Quicksand"/>
                          <a:cs typeface="Quicksand"/>
                          <a:sym typeface="Quicksand"/>
                        </a:rPr>
                      </a:br>
                      <a:endParaRPr sz="1600">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600"/>
                        <a:buFont typeface="Arial"/>
                        <a:buNone/>
                      </a:pPr>
                      <a:r>
                        <a:t/>
                      </a:r>
                      <a:endParaRPr sz="1600">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600"/>
                        <a:buFont typeface="Arial"/>
                        <a:buNone/>
                      </a:pPr>
                      <a:r>
                        <a:t/>
                      </a:r>
                      <a:endParaRPr sz="1600">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600"/>
                        <a:buFont typeface="Arial"/>
                        <a:buNone/>
                      </a:pPr>
                      <a:r>
                        <a:t/>
                      </a:r>
                      <a:endParaRPr sz="1600">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600"/>
                        <a:buFont typeface="Arial"/>
                        <a:buNone/>
                      </a:pPr>
                      <a:r>
                        <a:t/>
                      </a:r>
                      <a:endParaRPr sz="1600">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600"/>
                        <a:buFont typeface="Arial"/>
                        <a:buNone/>
                      </a:pPr>
                      <a:r>
                        <a:t/>
                      </a:r>
                      <a:endParaRPr sz="1600">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600"/>
                        <a:buFont typeface="Arial"/>
                        <a:buNone/>
                      </a:pPr>
                      <a:r>
                        <a:t/>
                      </a:r>
                      <a:endParaRPr sz="1600">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600"/>
                        <a:buFont typeface="Arial"/>
                        <a:buNone/>
                      </a:pPr>
                      <a:r>
                        <a:t/>
                      </a:r>
                      <a:endParaRPr sz="1600">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600"/>
                        <a:buFont typeface="Arial"/>
                        <a:buNone/>
                      </a:pPr>
                      <a:r>
                        <a:t/>
                      </a:r>
                      <a:endParaRPr sz="1600">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600"/>
                        <a:buFont typeface="Arial"/>
                        <a:buNone/>
                      </a:pPr>
                      <a:r>
                        <a:t/>
                      </a:r>
                      <a:endParaRPr sz="1600">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600"/>
                        <a:buFont typeface="Arial"/>
                        <a:buNone/>
                      </a:pPr>
                      <a:r>
                        <a:t/>
                      </a:r>
                      <a:endParaRPr sz="1600">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600"/>
                        <a:buFont typeface="Arial"/>
                        <a:buNone/>
                      </a:pPr>
                      <a:r>
                        <a:t/>
                      </a:r>
                      <a:endParaRPr sz="1600">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600"/>
                        <a:buFont typeface="Arial"/>
                        <a:buNone/>
                      </a:pPr>
                      <a:r>
                        <a:t/>
                      </a:r>
                      <a:endParaRPr sz="1600">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600"/>
                        <a:buFont typeface="Arial"/>
                        <a:buNone/>
                      </a:pPr>
                      <a:r>
                        <a:t/>
                      </a:r>
                      <a:endParaRPr sz="1600">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600"/>
                        <a:buFont typeface="Arial"/>
                        <a:buNone/>
                      </a:pPr>
                      <a:r>
                        <a:t/>
                      </a:r>
                      <a:endParaRPr sz="1600">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600"/>
                        <a:buFont typeface="Arial"/>
                        <a:buNone/>
                      </a:pPr>
                      <a:r>
                        <a:t/>
                      </a:r>
                      <a:endParaRPr sz="1600">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600"/>
                        <a:buFont typeface="Arial"/>
                        <a:buNone/>
                      </a:pPr>
                      <a:r>
                        <a:t/>
                      </a:r>
                      <a:endParaRPr sz="1600">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600"/>
                        <a:buFont typeface="Arial"/>
                        <a:buNone/>
                      </a:pPr>
                      <a:r>
                        <a:t/>
                      </a:r>
                      <a:endParaRPr sz="1600">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600"/>
                        <a:buFont typeface="Arial"/>
                        <a:buNone/>
                      </a:pPr>
                      <a:r>
                        <a:t/>
                      </a:r>
                      <a:endParaRPr sz="1600">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600"/>
                        <a:buFont typeface="Arial"/>
                        <a:buNone/>
                      </a:pPr>
                      <a:r>
                        <a:t/>
                      </a:r>
                      <a:endParaRPr sz="1600">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600"/>
                        <a:buFont typeface="Arial"/>
                        <a:buNone/>
                      </a:pPr>
                      <a:r>
                        <a:t/>
                      </a:r>
                      <a:endParaRPr sz="1600">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600"/>
                        <a:buFont typeface="Arial"/>
                        <a:buNone/>
                      </a:pPr>
                      <a:r>
                        <a:t/>
                      </a:r>
                      <a:endParaRPr sz="1600">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600"/>
                        <a:buFont typeface="Arial"/>
                        <a:buNone/>
                      </a:pPr>
                      <a:r>
                        <a:t/>
                      </a:r>
                      <a:endParaRPr sz="1600">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600"/>
                        <a:buFont typeface="Arial"/>
                        <a:buNone/>
                      </a:pPr>
                      <a:r>
                        <a:t/>
                      </a:r>
                      <a:endParaRPr sz="1600">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600"/>
                        <a:buFont typeface="Arial"/>
                        <a:buNone/>
                      </a:pPr>
                      <a:r>
                        <a:t/>
                      </a:r>
                      <a:endParaRPr sz="1600">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600"/>
                        <a:buFont typeface="Arial"/>
                        <a:buNone/>
                      </a:pPr>
                      <a:r>
                        <a:t/>
                      </a:r>
                      <a:endParaRPr sz="1600">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600"/>
                        <a:buFont typeface="Arial"/>
                        <a:buNone/>
                      </a:pPr>
                      <a:r>
                        <a:t/>
                      </a:r>
                      <a:endParaRPr sz="1600">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600"/>
                        <a:buFont typeface="Arial"/>
                        <a:buNone/>
                      </a:pPr>
                      <a:r>
                        <a:t/>
                      </a:r>
                      <a:endParaRPr sz="1600">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600"/>
                        <a:buFont typeface="Arial"/>
                        <a:buNone/>
                      </a:pPr>
                      <a:r>
                        <a:t/>
                      </a:r>
                      <a:endParaRPr sz="1600">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600"/>
                        <a:buFont typeface="Arial"/>
                        <a:buNone/>
                      </a:pPr>
                      <a:r>
                        <a:t/>
                      </a:r>
                      <a:endParaRPr sz="1600">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600"/>
                        <a:buFont typeface="Arial"/>
                        <a:buNone/>
                      </a:pPr>
                      <a:r>
                        <a:t/>
                      </a:r>
                      <a:endParaRPr sz="1200">
                        <a:latin typeface="Quicksand"/>
                        <a:ea typeface="Quicksand"/>
                        <a:cs typeface="Quicksand"/>
                        <a:sym typeface="Quicksand"/>
                      </a:endParaRPr>
                    </a:p>
                    <a:p>
                      <a:pPr indent="0" lvl="0" marL="0" marR="0" rtl="0" algn="l">
                        <a:lnSpc>
                          <a:spcPct val="100000"/>
                        </a:lnSpc>
                        <a:spcBef>
                          <a:spcPts val="0"/>
                        </a:spcBef>
                        <a:spcAft>
                          <a:spcPts val="0"/>
                        </a:spcAft>
                        <a:buClr>
                          <a:schemeClr val="dk1"/>
                        </a:buClr>
                        <a:buSzPts val="1100"/>
                        <a:buFont typeface="Arial"/>
                        <a:buNone/>
                      </a:pPr>
                      <a:r>
                        <a:rPr lang="en-GB" sz="1200" u="sng" cap="none" strike="noStrike">
                          <a:solidFill>
                            <a:schemeClr val="dk1"/>
                          </a:solidFill>
                          <a:latin typeface="Quicksand"/>
                          <a:ea typeface="Quicksand"/>
                          <a:cs typeface="Quicksand"/>
                          <a:sym typeface="Quicksand"/>
                        </a:rPr>
                        <a:t>Live Annual Calendar</a:t>
                      </a:r>
                      <a:endParaRPr sz="1200" u="sng" cap="none" strike="noStrike">
                        <a:solidFill>
                          <a:schemeClr val="dk1"/>
                        </a:solidFill>
                        <a:latin typeface="Quicksand"/>
                        <a:ea typeface="Quicksand"/>
                        <a:cs typeface="Quicksand"/>
                        <a:sym typeface="Quicksand"/>
                      </a:endParaRPr>
                    </a:p>
                    <a:p>
                      <a:pPr indent="0" lvl="0" marL="0" marR="0" rtl="0" algn="l">
                        <a:lnSpc>
                          <a:spcPct val="115000"/>
                        </a:lnSpc>
                        <a:spcBef>
                          <a:spcPts val="1200"/>
                        </a:spcBef>
                        <a:spcAft>
                          <a:spcPts val="0"/>
                        </a:spcAft>
                        <a:buClr>
                          <a:schemeClr val="dk1"/>
                        </a:buClr>
                        <a:buSzPts val="1100"/>
                        <a:buFont typeface="Arial"/>
                        <a:buNone/>
                      </a:pPr>
                      <a:r>
                        <a:rPr b="1" lang="en-GB" sz="1200" u="none" cap="none" strike="noStrike">
                          <a:solidFill>
                            <a:schemeClr val="dk1"/>
                          </a:solidFill>
                          <a:highlight>
                            <a:schemeClr val="lt1"/>
                          </a:highlight>
                          <a:latin typeface="Quicksand"/>
                          <a:ea typeface="Quicksand"/>
                          <a:cs typeface="Quicksand"/>
                          <a:sym typeface="Quicksand"/>
                        </a:rPr>
                        <a:t>Please find attached the link to access the live annual calendar for 22/23, this link is also available on the school website. </a:t>
                      </a:r>
                      <a:r>
                        <a:rPr lang="en-GB" sz="1200" u="none" cap="none" strike="noStrike">
                          <a:solidFill>
                            <a:schemeClr val="dk1"/>
                          </a:solidFill>
                          <a:highlight>
                            <a:schemeClr val="lt1"/>
                          </a:highlight>
                          <a:latin typeface="Quicksand"/>
                          <a:ea typeface="Quicksand"/>
                          <a:cs typeface="Quicksand"/>
                          <a:sym typeface="Quicksand"/>
                        </a:rPr>
                        <a:t>This is a live document so please check it regularly.  Within this document you will find the term dates for this year.   </a:t>
                      </a:r>
                      <a:r>
                        <a:rPr lang="en-GB" sz="1200" u="none">
                          <a:solidFill>
                            <a:schemeClr val="dk1"/>
                          </a:solidFill>
                          <a:latin typeface="Quicksand"/>
                          <a:ea typeface="Quicksand"/>
                          <a:cs typeface="Quicksand"/>
                          <a:sym typeface="Quicksand"/>
                        </a:rPr>
                        <a:t>h</a:t>
                      </a:r>
                      <a:r>
                        <a:rPr lang="en-GB" sz="1200" u="sng" cap="none" strike="noStrike">
                          <a:solidFill>
                            <a:schemeClr val="hlink"/>
                          </a:solidFill>
                          <a:latin typeface="Quicksand"/>
                          <a:ea typeface="Quicksand"/>
                          <a:cs typeface="Quicksand"/>
                          <a:sym typeface="Quicksand"/>
                          <a:hlinkClick r:id="rId3"/>
                        </a:rPr>
                        <a:t>ttps://docs.google.com/document/d/1IxaPPPmojUjel07jGEBw4M67DMXXGzCA1eWyN0CGZB8/edit#</a:t>
                      </a:r>
                      <a:endParaRPr sz="1200" u="none" cap="none" strike="noStrike"/>
                    </a:p>
                  </a:txBody>
                  <a:tcPr marT="45725" marB="45725" marR="91450" marL="91450"/>
                </a:tc>
              </a:tr>
              <a:tr h="4858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bl>
          </a:graphicData>
        </a:graphic>
      </p:graphicFrame>
      <p:graphicFrame>
        <p:nvGraphicFramePr>
          <p:cNvPr id="28" name="Google Shape;28;p4"/>
          <p:cNvGraphicFramePr/>
          <p:nvPr/>
        </p:nvGraphicFramePr>
        <p:xfrm>
          <a:off x="554500" y="1033225"/>
          <a:ext cx="3000000" cy="3000000"/>
        </p:xfrm>
        <a:graphic>
          <a:graphicData uri="http://schemas.openxmlformats.org/drawingml/2006/table">
            <a:tbl>
              <a:tblPr>
                <a:noFill/>
                <a:tableStyleId>{75AAEE06-6051-489E-94CF-F0458C4482D7}</a:tableStyleId>
              </a:tblPr>
              <a:tblGrid>
                <a:gridCol w="1457325"/>
                <a:gridCol w="5305425"/>
              </a:tblGrid>
              <a:tr h="304800">
                <a:tc gridSpan="2">
                  <a:txBody>
                    <a:bodyPr/>
                    <a:lstStyle/>
                    <a:p>
                      <a:pPr indent="0" lvl="0" marL="0" rtl="0" algn="ctr">
                        <a:spcBef>
                          <a:spcPts val="0"/>
                        </a:spcBef>
                        <a:spcAft>
                          <a:spcPts val="0"/>
                        </a:spcAft>
                        <a:buNone/>
                      </a:pPr>
                      <a:r>
                        <a:rPr b="1" lang="en-GB" sz="900">
                          <a:latin typeface="Quicksand"/>
                          <a:ea typeface="Quicksand"/>
                          <a:cs typeface="Quicksand"/>
                          <a:sym typeface="Quicksand"/>
                        </a:rPr>
                        <a:t>January 2023</a:t>
                      </a:r>
                      <a:endParaRPr b="1" sz="900">
                        <a:latin typeface="Quicksand"/>
                        <a:ea typeface="Quicksand"/>
                        <a:cs typeface="Quicksand"/>
                        <a:sym typeface="Quicksand"/>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3F3F3"/>
                    </a:solidFill>
                  </a:tcPr>
                </a:tc>
                <a:tc hMerge="1"/>
              </a:tr>
              <a:tr h="304800">
                <a:tc>
                  <a:txBody>
                    <a:bodyPr/>
                    <a:lstStyle/>
                    <a:p>
                      <a:pPr indent="0" lvl="0" marL="0" rtl="0" algn="l">
                        <a:spcBef>
                          <a:spcPts val="0"/>
                        </a:spcBef>
                        <a:spcAft>
                          <a:spcPts val="0"/>
                        </a:spcAft>
                        <a:buNone/>
                      </a:pPr>
                      <a:r>
                        <a:rPr b="1" lang="en-GB" sz="900">
                          <a:latin typeface="Quicksand"/>
                          <a:ea typeface="Quicksand"/>
                          <a:cs typeface="Quicksand"/>
                          <a:sym typeface="Quicksand"/>
                        </a:rPr>
                        <a:t>Friday 13</a:t>
                      </a:r>
                      <a:r>
                        <a:rPr b="1" baseline="30000" lang="en-GB" sz="900">
                          <a:latin typeface="Quicksand"/>
                          <a:ea typeface="Quicksand"/>
                          <a:cs typeface="Quicksand"/>
                          <a:sym typeface="Quicksand"/>
                        </a:rPr>
                        <a:t>th</a:t>
                      </a:r>
                      <a:r>
                        <a:rPr b="1" lang="en-GB" sz="900">
                          <a:latin typeface="Quicksand"/>
                          <a:ea typeface="Quicksand"/>
                          <a:cs typeface="Quicksand"/>
                          <a:sym typeface="Quicksand"/>
                        </a:rPr>
                        <a:t> </a:t>
                      </a:r>
                      <a:endParaRPr b="1" sz="900">
                        <a:latin typeface="Quicksand"/>
                        <a:ea typeface="Quicksand"/>
                        <a:cs typeface="Quicksand"/>
                        <a:sym typeface="Quicksand"/>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GB" sz="900">
                          <a:latin typeface="Quicksand"/>
                          <a:ea typeface="Quicksand"/>
                          <a:cs typeface="Quicksand"/>
                          <a:sym typeface="Quicksand"/>
                        </a:rPr>
                        <a:t>Swimming - 3P</a:t>
                      </a:r>
                      <a:endParaRPr sz="900">
                        <a:latin typeface="Quicksand"/>
                        <a:ea typeface="Quicksand"/>
                        <a:cs typeface="Quicksand"/>
                        <a:sym typeface="Quicksand"/>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04800">
                <a:tc>
                  <a:txBody>
                    <a:bodyPr/>
                    <a:lstStyle/>
                    <a:p>
                      <a:pPr indent="0" lvl="0" marL="0" rtl="0" algn="l">
                        <a:spcBef>
                          <a:spcPts val="0"/>
                        </a:spcBef>
                        <a:spcAft>
                          <a:spcPts val="0"/>
                        </a:spcAft>
                        <a:buNone/>
                      </a:pPr>
                      <a:r>
                        <a:rPr b="1" lang="en-GB" sz="900">
                          <a:latin typeface="Quicksand"/>
                          <a:ea typeface="Quicksand"/>
                          <a:cs typeface="Quicksand"/>
                          <a:sym typeface="Quicksand"/>
                        </a:rPr>
                        <a:t>Tuesday 17</a:t>
                      </a:r>
                      <a:r>
                        <a:rPr b="1" baseline="30000" lang="en-GB" sz="1500">
                          <a:latin typeface="Quicksand"/>
                          <a:ea typeface="Quicksand"/>
                          <a:cs typeface="Quicksand"/>
                          <a:sym typeface="Quicksand"/>
                        </a:rPr>
                        <a:t>th</a:t>
                      </a:r>
                      <a:r>
                        <a:rPr b="1" lang="en-GB" sz="900">
                          <a:latin typeface="Quicksand"/>
                          <a:ea typeface="Quicksand"/>
                          <a:cs typeface="Quicksand"/>
                          <a:sym typeface="Quicksand"/>
                        </a:rPr>
                        <a:t> </a:t>
                      </a:r>
                      <a:endParaRPr b="1" sz="900">
                        <a:latin typeface="Quicksand"/>
                        <a:ea typeface="Quicksand"/>
                        <a:cs typeface="Quicksand"/>
                        <a:sym typeface="Quicksand"/>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GB" sz="900">
                          <a:latin typeface="Quicksand"/>
                          <a:ea typeface="Quicksand"/>
                          <a:cs typeface="Quicksand"/>
                          <a:sym typeface="Quicksand"/>
                        </a:rPr>
                        <a:t>Y6 SATs parent briefing (live event) 3.20pm School Hall (slides will be shared on Google Classroom for Parents who are unable to attend)</a:t>
                      </a:r>
                      <a:endParaRPr sz="900">
                        <a:latin typeface="Quicksand"/>
                        <a:ea typeface="Quicksand"/>
                        <a:cs typeface="Quicksand"/>
                        <a:sym typeface="Quicksand"/>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04800">
                <a:tc>
                  <a:txBody>
                    <a:bodyPr/>
                    <a:lstStyle/>
                    <a:p>
                      <a:pPr indent="0" lvl="0" marL="0" rtl="0" algn="l">
                        <a:spcBef>
                          <a:spcPts val="0"/>
                        </a:spcBef>
                        <a:spcAft>
                          <a:spcPts val="0"/>
                        </a:spcAft>
                        <a:buNone/>
                      </a:pPr>
                      <a:r>
                        <a:rPr b="1" lang="en-GB" sz="900">
                          <a:latin typeface="Quicksand"/>
                          <a:ea typeface="Quicksand"/>
                          <a:cs typeface="Quicksand"/>
                          <a:sym typeface="Quicksand"/>
                        </a:rPr>
                        <a:t>Friday 20</a:t>
                      </a:r>
                      <a:r>
                        <a:rPr b="1" baseline="30000" lang="en-GB" sz="1500">
                          <a:latin typeface="Quicksand"/>
                          <a:ea typeface="Quicksand"/>
                          <a:cs typeface="Quicksand"/>
                          <a:sym typeface="Quicksand"/>
                        </a:rPr>
                        <a:t>th</a:t>
                      </a:r>
                      <a:r>
                        <a:rPr b="1" lang="en-GB" sz="900">
                          <a:latin typeface="Quicksand"/>
                          <a:ea typeface="Quicksand"/>
                          <a:cs typeface="Quicksand"/>
                          <a:sym typeface="Quicksand"/>
                        </a:rPr>
                        <a:t> </a:t>
                      </a:r>
                      <a:endParaRPr b="1" sz="900">
                        <a:latin typeface="Quicksand"/>
                        <a:ea typeface="Quicksand"/>
                        <a:cs typeface="Quicksand"/>
                        <a:sym typeface="Quicksand"/>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GB" sz="900">
                          <a:latin typeface="Quicksand"/>
                          <a:ea typeface="Quicksand"/>
                          <a:cs typeface="Quicksand"/>
                          <a:sym typeface="Quicksand"/>
                        </a:rPr>
                        <a:t>Swimming - 3P</a:t>
                      </a:r>
                      <a:endParaRPr sz="900">
                        <a:latin typeface="Quicksand"/>
                        <a:ea typeface="Quicksand"/>
                        <a:cs typeface="Quicksand"/>
                        <a:sym typeface="Quicksand"/>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04800">
                <a:tc>
                  <a:txBody>
                    <a:bodyPr/>
                    <a:lstStyle/>
                    <a:p>
                      <a:pPr indent="0" lvl="0" marL="0" rtl="0" algn="l">
                        <a:spcBef>
                          <a:spcPts val="0"/>
                        </a:spcBef>
                        <a:spcAft>
                          <a:spcPts val="0"/>
                        </a:spcAft>
                        <a:buNone/>
                      </a:pPr>
                      <a:r>
                        <a:rPr b="1" lang="en-GB" sz="900">
                          <a:latin typeface="Quicksand"/>
                          <a:ea typeface="Quicksand"/>
                          <a:cs typeface="Quicksand"/>
                          <a:sym typeface="Quicksand"/>
                        </a:rPr>
                        <a:t>Tuesday 24</a:t>
                      </a:r>
                      <a:r>
                        <a:rPr b="1" baseline="30000" lang="en-GB" sz="1500">
                          <a:latin typeface="Quicksand"/>
                          <a:ea typeface="Quicksand"/>
                          <a:cs typeface="Quicksand"/>
                          <a:sym typeface="Quicksand"/>
                        </a:rPr>
                        <a:t>th</a:t>
                      </a:r>
                      <a:r>
                        <a:rPr b="1" lang="en-GB" sz="900">
                          <a:latin typeface="Quicksand"/>
                          <a:ea typeface="Quicksand"/>
                          <a:cs typeface="Quicksand"/>
                          <a:sym typeface="Quicksand"/>
                        </a:rPr>
                        <a:t> </a:t>
                      </a:r>
                      <a:endParaRPr b="1" sz="900">
                        <a:latin typeface="Quicksand"/>
                        <a:ea typeface="Quicksand"/>
                        <a:cs typeface="Quicksand"/>
                        <a:sym typeface="Quicksand"/>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GB" sz="900">
                          <a:latin typeface="Quicksand"/>
                          <a:ea typeface="Quicksand"/>
                          <a:cs typeface="Quicksand"/>
                          <a:sym typeface="Quicksand"/>
                        </a:rPr>
                        <a:t>Y4 Multiplication Check Parent Briefing (virtual event) 4pm</a:t>
                      </a:r>
                      <a:endParaRPr sz="900">
                        <a:latin typeface="Quicksand"/>
                        <a:ea typeface="Quicksand"/>
                        <a:cs typeface="Quicksand"/>
                        <a:sym typeface="Quicksand"/>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04800">
                <a:tc>
                  <a:txBody>
                    <a:bodyPr/>
                    <a:lstStyle/>
                    <a:p>
                      <a:pPr indent="0" lvl="0" marL="0" rtl="0" algn="l">
                        <a:spcBef>
                          <a:spcPts val="0"/>
                        </a:spcBef>
                        <a:spcAft>
                          <a:spcPts val="0"/>
                        </a:spcAft>
                        <a:buNone/>
                      </a:pPr>
                      <a:r>
                        <a:rPr b="1" lang="en-GB" sz="900">
                          <a:latin typeface="Quicksand"/>
                          <a:ea typeface="Quicksand"/>
                          <a:cs typeface="Quicksand"/>
                          <a:sym typeface="Quicksand"/>
                        </a:rPr>
                        <a:t>Friday 27</a:t>
                      </a:r>
                      <a:r>
                        <a:rPr b="1" baseline="30000" lang="en-GB" sz="1500">
                          <a:latin typeface="Quicksand"/>
                          <a:ea typeface="Quicksand"/>
                          <a:cs typeface="Quicksand"/>
                          <a:sym typeface="Quicksand"/>
                        </a:rPr>
                        <a:t>th</a:t>
                      </a:r>
                      <a:r>
                        <a:rPr b="1" lang="en-GB" sz="900">
                          <a:latin typeface="Quicksand"/>
                          <a:ea typeface="Quicksand"/>
                          <a:cs typeface="Quicksand"/>
                          <a:sym typeface="Quicksand"/>
                        </a:rPr>
                        <a:t> </a:t>
                      </a:r>
                      <a:endParaRPr b="1" sz="900">
                        <a:latin typeface="Quicksand"/>
                        <a:ea typeface="Quicksand"/>
                        <a:cs typeface="Quicksand"/>
                        <a:sym typeface="Quicksand"/>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GB" sz="900">
                          <a:latin typeface="Quicksand"/>
                          <a:ea typeface="Quicksand"/>
                          <a:cs typeface="Quicksand"/>
                          <a:sym typeface="Quicksand"/>
                        </a:rPr>
                        <a:t>Swimming - 3P</a:t>
                      </a:r>
                      <a:endParaRPr sz="900">
                        <a:latin typeface="Quicksand"/>
                        <a:ea typeface="Quicksand"/>
                        <a:cs typeface="Quicksand"/>
                        <a:sym typeface="Quicksand"/>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04800">
                <a:tc>
                  <a:txBody>
                    <a:bodyPr/>
                    <a:lstStyle/>
                    <a:p>
                      <a:pPr indent="0" lvl="0" marL="0" rtl="0" algn="l">
                        <a:spcBef>
                          <a:spcPts val="0"/>
                        </a:spcBef>
                        <a:spcAft>
                          <a:spcPts val="0"/>
                        </a:spcAft>
                        <a:buNone/>
                      </a:pPr>
                      <a:r>
                        <a:rPr b="1" lang="en-GB" sz="900">
                          <a:latin typeface="Quicksand"/>
                          <a:ea typeface="Quicksand"/>
                          <a:cs typeface="Quicksand"/>
                          <a:sym typeface="Quicksand"/>
                        </a:rPr>
                        <a:t>Tuesday 31</a:t>
                      </a:r>
                      <a:r>
                        <a:rPr b="1" baseline="30000" lang="en-GB" sz="1500">
                          <a:latin typeface="Quicksand"/>
                          <a:ea typeface="Quicksand"/>
                          <a:cs typeface="Quicksand"/>
                          <a:sym typeface="Quicksand"/>
                        </a:rPr>
                        <a:t>st</a:t>
                      </a:r>
                      <a:r>
                        <a:rPr b="1" lang="en-GB" sz="900">
                          <a:latin typeface="Quicksand"/>
                          <a:ea typeface="Quicksand"/>
                          <a:cs typeface="Quicksand"/>
                          <a:sym typeface="Quicksand"/>
                        </a:rPr>
                        <a:t> </a:t>
                      </a:r>
                      <a:endParaRPr b="1" sz="900">
                        <a:latin typeface="Quicksand"/>
                        <a:ea typeface="Quicksand"/>
                        <a:cs typeface="Quicksand"/>
                        <a:sym typeface="Quicksand"/>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GB" sz="900">
                          <a:latin typeface="Quicksand"/>
                          <a:ea typeface="Quicksand"/>
                          <a:cs typeface="Quicksand"/>
                          <a:sym typeface="Quicksand"/>
                        </a:rPr>
                        <a:t>Y2 SATs Parent Briefing</a:t>
                      </a:r>
                      <a:endParaRPr sz="900">
                        <a:latin typeface="Quicksand"/>
                        <a:ea typeface="Quicksand"/>
                        <a:cs typeface="Quicksand"/>
                        <a:sym typeface="Quicksand"/>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graphicFrame>
        <p:nvGraphicFramePr>
          <p:cNvPr id="29" name="Google Shape;29;p4"/>
          <p:cNvGraphicFramePr/>
          <p:nvPr/>
        </p:nvGraphicFramePr>
        <p:xfrm>
          <a:off x="554500" y="3624800"/>
          <a:ext cx="3000000" cy="3000000"/>
        </p:xfrm>
        <a:graphic>
          <a:graphicData uri="http://schemas.openxmlformats.org/drawingml/2006/table">
            <a:tbl>
              <a:tblPr>
                <a:noFill/>
                <a:tableStyleId>{75AAEE06-6051-489E-94CF-F0458C4482D7}</a:tableStyleId>
              </a:tblPr>
              <a:tblGrid>
                <a:gridCol w="1457325"/>
                <a:gridCol w="5305425"/>
              </a:tblGrid>
              <a:tr h="304800">
                <a:tc gridSpan="2">
                  <a:txBody>
                    <a:bodyPr/>
                    <a:lstStyle/>
                    <a:p>
                      <a:pPr indent="0" lvl="0" marL="0" rtl="0" algn="ctr">
                        <a:spcBef>
                          <a:spcPts val="0"/>
                        </a:spcBef>
                        <a:spcAft>
                          <a:spcPts val="0"/>
                        </a:spcAft>
                        <a:buNone/>
                      </a:pPr>
                      <a:r>
                        <a:rPr b="1" lang="en-GB" sz="900">
                          <a:latin typeface="Quicksand"/>
                          <a:ea typeface="Quicksand"/>
                          <a:cs typeface="Quicksand"/>
                          <a:sym typeface="Quicksand"/>
                        </a:rPr>
                        <a:t>February 2023</a:t>
                      </a:r>
                      <a:endParaRPr b="1" sz="900">
                        <a:latin typeface="Quicksand"/>
                        <a:ea typeface="Quicksand"/>
                        <a:cs typeface="Quicksand"/>
                        <a:sym typeface="Quicksand"/>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3F3F3"/>
                    </a:solidFill>
                  </a:tcPr>
                </a:tc>
                <a:tc hMerge="1"/>
              </a:tr>
              <a:tr h="304800">
                <a:tc>
                  <a:txBody>
                    <a:bodyPr/>
                    <a:lstStyle/>
                    <a:p>
                      <a:pPr indent="0" lvl="0" marL="0" rtl="0" algn="l">
                        <a:spcBef>
                          <a:spcPts val="0"/>
                        </a:spcBef>
                        <a:spcAft>
                          <a:spcPts val="0"/>
                        </a:spcAft>
                        <a:buNone/>
                      </a:pPr>
                      <a:r>
                        <a:rPr b="1" lang="en-GB" sz="900">
                          <a:latin typeface="Quicksand"/>
                          <a:ea typeface="Quicksand"/>
                          <a:cs typeface="Quicksand"/>
                          <a:sym typeface="Quicksand"/>
                        </a:rPr>
                        <a:t>Friday 3</a:t>
                      </a:r>
                      <a:r>
                        <a:rPr b="1" baseline="30000" lang="en-GB" sz="1500">
                          <a:latin typeface="Quicksand"/>
                          <a:ea typeface="Quicksand"/>
                          <a:cs typeface="Quicksand"/>
                          <a:sym typeface="Quicksand"/>
                        </a:rPr>
                        <a:t>rd</a:t>
                      </a:r>
                      <a:r>
                        <a:rPr b="1" lang="en-GB" sz="900">
                          <a:latin typeface="Quicksand"/>
                          <a:ea typeface="Quicksand"/>
                          <a:cs typeface="Quicksand"/>
                          <a:sym typeface="Quicksand"/>
                        </a:rPr>
                        <a:t> </a:t>
                      </a:r>
                      <a:endParaRPr b="1" sz="900">
                        <a:latin typeface="Quicksand"/>
                        <a:ea typeface="Quicksand"/>
                        <a:cs typeface="Quicksand"/>
                        <a:sym typeface="Quicksand"/>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GB" sz="900">
                          <a:latin typeface="Quicksand"/>
                          <a:ea typeface="Quicksand"/>
                          <a:cs typeface="Quicksand"/>
                          <a:sym typeface="Quicksand"/>
                        </a:rPr>
                        <a:t>Swimming - 3P</a:t>
                      </a:r>
                      <a:endParaRPr sz="900">
                        <a:latin typeface="Quicksand"/>
                        <a:ea typeface="Quicksand"/>
                        <a:cs typeface="Quicksand"/>
                        <a:sym typeface="Quicksand"/>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04800">
                <a:tc>
                  <a:txBody>
                    <a:bodyPr/>
                    <a:lstStyle/>
                    <a:p>
                      <a:pPr indent="0" lvl="0" marL="0" rtl="0" algn="l">
                        <a:spcBef>
                          <a:spcPts val="0"/>
                        </a:spcBef>
                        <a:spcAft>
                          <a:spcPts val="0"/>
                        </a:spcAft>
                        <a:buNone/>
                      </a:pPr>
                      <a:r>
                        <a:rPr b="1" lang="en-GB" sz="900">
                          <a:latin typeface="Quicksand"/>
                          <a:ea typeface="Quicksand"/>
                          <a:cs typeface="Quicksand"/>
                          <a:sym typeface="Quicksand"/>
                        </a:rPr>
                        <a:t>Wednesday 8</a:t>
                      </a:r>
                      <a:r>
                        <a:rPr b="1" baseline="30000" lang="en-GB" sz="1500">
                          <a:latin typeface="Quicksand"/>
                          <a:ea typeface="Quicksand"/>
                          <a:cs typeface="Quicksand"/>
                          <a:sym typeface="Quicksand"/>
                        </a:rPr>
                        <a:t>th</a:t>
                      </a:r>
                      <a:endParaRPr b="1" baseline="30000" sz="1500">
                        <a:latin typeface="Quicksand"/>
                        <a:ea typeface="Quicksand"/>
                        <a:cs typeface="Quicksand"/>
                        <a:sym typeface="Quicksand"/>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GB" sz="900">
                          <a:latin typeface="Quicksand"/>
                          <a:ea typeface="Quicksand"/>
                          <a:cs typeface="Quicksand"/>
                          <a:sym typeface="Quicksand"/>
                        </a:rPr>
                        <a:t>Exploration Day for EYFS, Y1, 2 &amp; 3</a:t>
                      </a:r>
                      <a:endParaRPr sz="900">
                        <a:latin typeface="Quicksand"/>
                        <a:ea typeface="Quicksand"/>
                        <a:cs typeface="Quicksand"/>
                        <a:sym typeface="Quicksand"/>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FF"/>
                    </a:solidFill>
                  </a:tcPr>
                </a:tc>
              </a:tr>
              <a:tr h="304800">
                <a:tc>
                  <a:txBody>
                    <a:bodyPr/>
                    <a:lstStyle/>
                    <a:p>
                      <a:pPr indent="0" lvl="0" marL="0" rtl="0" algn="l">
                        <a:spcBef>
                          <a:spcPts val="0"/>
                        </a:spcBef>
                        <a:spcAft>
                          <a:spcPts val="0"/>
                        </a:spcAft>
                        <a:buNone/>
                      </a:pPr>
                      <a:r>
                        <a:rPr b="1" lang="en-GB" sz="900">
                          <a:latin typeface="Quicksand"/>
                          <a:ea typeface="Quicksand"/>
                          <a:cs typeface="Quicksand"/>
                          <a:sym typeface="Quicksand"/>
                        </a:rPr>
                        <a:t>Thursday 9</a:t>
                      </a:r>
                      <a:r>
                        <a:rPr b="1" baseline="30000" lang="en-GB" sz="1500">
                          <a:latin typeface="Quicksand"/>
                          <a:ea typeface="Quicksand"/>
                          <a:cs typeface="Quicksand"/>
                          <a:sym typeface="Quicksand"/>
                        </a:rPr>
                        <a:t>th</a:t>
                      </a:r>
                      <a:r>
                        <a:rPr b="1" lang="en-GB" sz="900">
                          <a:latin typeface="Quicksand"/>
                          <a:ea typeface="Quicksand"/>
                          <a:cs typeface="Quicksand"/>
                          <a:sym typeface="Quicksand"/>
                        </a:rPr>
                        <a:t> </a:t>
                      </a:r>
                      <a:endParaRPr b="1" sz="900">
                        <a:latin typeface="Quicksand"/>
                        <a:ea typeface="Quicksand"/>
                        <a:cs typeface="Quicksand"/>
                        <a:sym typeface="Quicksand"/>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GB" sz="900">
                          <a:latin typeface="Quicksand"/>
                          <a:ea typeface="Quicksand"/>
                          <a:cs typeface="Quicksand"/>
                          <a:sym typeface="Quicksand"/>
                        </a:rPr>
                        <a:t>Exploration Day for Year 4, 5 &amp; 6</a:t>
                      </a:r>
                      <a:endParaRPr sz="900">
                        <a:latin typeface="Quicksand"/>
                        <a:ea typeface="Quicksand"/>
                        <a:cs typeface="Quicksand"/>
                        <a:sym typeface="Quicksand"/>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04800">
                <a:tc>
                  <a:txBody>
                    <a:bodyPr/>
                    <a:lstStyle/>
                    <a:p>
                      <a:pPr indent="0" lvl="0" marL="0" rtl="0" algn="l">
                        <a:spcBef>
                          <a:spcPts val="0"/>
                        </a:spcBef>
                        <a:spcAft>
                          <a:spcPts val="0"/>
                        </a:spcAft>
                        <a:buNone/>
                      </a:pPr>
                      <a:r>
                        <a:rPr b="1" lang="en-GB" sz="900">
                          <a:latin typeface="Quicksand"/>
                          <a:ea typeface="Quicksand"/>
                          <a:cs typeface="Quicksand"/>
                          <a:sym typeface="Quicksand"/>
                        </a:rPr>
                        <a:t>Friday 10</a:t>
                      </a:r>
                      <a:r>
                        <a:rPr b="1" baseline="30000" lang="en-GB" sz="1500">
                          <a:latin typeface="Quicksand"/>
                          <a:ea typeface="Quicksand"/>
                          <a:cs typeface="Quicksand"/>
                          <a:sym typeface="Quicksand"/>
                        </a:rPr>
                        <a:t>th</a:t>
                      </a:r>
                      <a:r>
                        <a:rPr b="1" lang="en-GB" sz="900">
                          <a:latin typeface="Quicksand"/>
                          <a:ea typeface="Quicksand"/>
                          <a:cs typeface="Quicksand"/>
                          <a:sym typeface="Quicksand"/>
                        </a:rPr>
                        <a:t> </a:t>
                      </a:r>
                      <a:endParaRPr b="1" sz="900">
                        <a:latin typeface="Quicksand"/>
                        <a:ea typeface="Quicksand"/>
                        <a:cs typeface="Quicksand"/>
                        <a:sym typeface="Quicksand"/>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GB" sz="900">
                          <a:latin typeface="Quicksand"/>
                          <a:ea typeface="Quicksand"/>
                          <a:cs typeface="Quicksand"/>
                          <a:sym typeface="Quicksand"/>
                        </a:rPr>
                        <a:t>Swimming - 3P</a:t>
                      </a:r>
                      <a:endParaRPr sz="900">
                        <a:latin typeface="Quicksand"/>
                        <a:ea typeface="Quicksand"/>
                        <a:cs typeface="Quicksand"/>
                        <a:sym typeface="Quicksand"/>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04800">
                <a:tc>
                  <a:txBody>
                    <a:bodyPr/>
                    <a:lstStyle/>
                    <a:p>
                      <a:pPr indent="0" lvl="0" marL="0" rtl="0" algn="l">
                        <a:spcBef>
                          <a:spcPts val="0"/>
                        </a:spcBef>
                        <a:spcAft>
                          <a:spcPts val="0"/>
                        </a:spcAft>
                        <a:buNone/>
                      </a:pPr>
                      <a:r>
                        <a:rPr b="1" lang="en-GB" sz="900">
                          <a:latin typeface="Quicksand"/>
                          <a:ea typeface="Quicksand"/>
                          <a:cs typeface="Quicksand"/>
                          <a:sym typeface="Quicksand"/>
                        </a:rPr>
                        <a:t>Monday 13</a:t>
                      </a:r>
                      <a:r>
                        <a:rPr b="1" baseline="30000" lang="en-GB" sz="1500">
                          <a:latin typeface="Quicksand"/>
                          <a:ea typeface="Quicksand"/>
                          <a:cs typeface="Quicksand"/>
                          <a:sym typeface="Quicksand"/>
                        </a:rPr>
                        <a:t>th</a:t>
                      </a:r>
                      <a:r>
                        <a:rPr b="1" lang="en-GB" sz="900">
                          <a:latin typeface="Quicksand"/>
                          <a:ea typeface="Quicksand"/>
                          <a:cs typeface="Quicksand"/>
                          <a:sym typeface="Quicksand"/>
                        </a:rPr>
                        <a:t> </a:t>
                      </a:r>
                      <a:endParaRPr b="1" sz="900">
                        <a:latin typeface="Quicksand"/>
                        <a:ea typeface="Quicksand"/>
                        <a:cs typeface="Quicksand"/>
                        <a:sym typeface="Quicksand"/>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GB" sz="900">
                          <a:latin typeface="Quicksand"/>
                          <a:ea typeface="Quicksand"/>
                          <a:cs typeface="Quicksand"/>
                          <a:sym typeface="Quicksand"/>
                        </a:rPr>
                        <a:t>Gratitude Week</a:t>
                      </a:r>
                      <a:endParaRPr sz="900">
                        <a:latin typeface="Quicksand"/>
                        <a:ea typeface="Quicksand"/>
                        <a:cs typeface="Quicksand"/>
                        <a:sym typeface="Quicksand"/>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04800">
                <a:tc>
                  <a:txBody>
                    <a:bodyPr/>
                    <a:lstStyle/>
                    <a:p>
                      <a:pPr indent="0" lvl="0" marL="0" rtl="0" algn="l">
                        <a:spcBef>
                          <a:spcPts val="0"/>
                        </a:spcBef>
                        <a:spcAft>
                          <a:spcPts val="0"/>
                        </a:spcAft>
                        <a:buNone/>
                      </a:pPr>
                      <a:r>
                        <a:rPr b="1" lang="en-GB" sz="900">
                          <a:latin typeface="Quicksand"/>
                          <a:ea typeface="Quicksand"/>
                          <a:cs typeface="Quicksand"/>
                          <a:sym typeface="Quicksand"/>
                        </a:rPr>
                        <a:t>Tuesday 14</a:t>
                      </a:r>
                      <a:r>
                        <a:rPr b="1" baseline="30000" lang="en-GB" sz="1500">
                          <a:latin typeface="Quicksand"/>
                          <a:ea typeface="Quicksand"/>
                          <a:cs typeface="Quicksand"/>
                          <a:sym typeface="Quicksand"/>
                        </a:rPr>
                        <a:t>th</a:t>
                      </a:r>
                      <a:r>
                        <a:rPr b="1" lang="en-GB" sz="900">
                          <a:latin typeface="Quicksand"/>
                          <a:ea typeface="Quicksand"/>
                          <a:cs typeface="Quicksand"/>
                          <a:sym typeface="Quicksand"/>
                        </a:rPr>
                        <a:t> </a:t>
                      </a:r>
                      <a:endParaRPr b="1" sz="900">
                        <a:latin typeface="Quicksand"/>
                        <a:ea typeface="Quicksand"/>
                        <a:cs typeface="Quicksand"/>
                        <a:sym typeface="Quicksand"/>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GB" sz="900">
                          <a:latin typeface="Quicksand"/>
                          <a:ea typeface="Quicksand"/>
                          <a:cs typeface="Quicksand"/>
                          <a:sym typeface="Quicksand"/>
                        </a:rPr>
                        <a:t>Safer Internet Day</a:t>
                      </a:r>
                      <a:endParaRPr sz="900">
                        <a:latin typeface="Quicksand"/>
                        <a:ea typeface="Quicksand"/>
                        <a:cs typeface="Quicksand"/>
                        <a:sym typeface="Quicksand"/>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04800">
                <a:tc>
                  <a:txBody>
                    <a:bodyPr/>
                    <a:lstStyle/>
                    <a:p>
                      <a:pPr indent="0" lvl="0" marL="0" rtl="0" algn="l">
                        <a:spcBef>
                          <a:spcPts val="0"/>
                        </a:spcBef>
                        <a:spcAft>
                          <a:spcPts val="0"/>
                        </a:spcAft>
                        <a:buNone/>
                      </a:pPr>
                      <a:r>
                        <a:rPr b="1" lang="en-GB" sz="900">
                          <a:latin typeface="Quicksand"/>
                          <a:ea typeface="Quicksand"/>
                          <a:cs typeface="Quicksand"/>
                          <a:sym typeface="Quicksand"/>
                        </a:rPr>
                        <a:t>Wednesday 15</a:t>
                      </a:r>
                      <a:r>
                        <a:rPr b="1" baseline="30000" lang="en-GB" sz="1500">
                          <a:latin typeface="Quicksand"/>
                          <a:ea typeface="Quicksand"/>
                          <a:cs typeface="Quicksand"/>
                          <a:sym typeface="Quicksand"/>
                        </a:rPr>
                        <a:t>th</a:t>
                      </a:r>
                      <a:r>
                        <a:rPr b="1" lang="en-GB" sz="900">
                          <a:latin typeface="Quicksand"/>
                          <a:ea typeface="Quicksand"/>
                          <a:cs typeface="Quicksand"/>
                          <a:sym typeface="Quicksand"/>
                        </a:rPr>
                        <a:t> </a:t>
                      </a:r>
                      <a:endParaRPr b="1" sz="900">
                        <a:latin typeface="Quicksand"/>
                        <a:ea typeface="Quicksand"/>
                        <a:cs typeface="Quicksand"/>
                        <a:sym typeface="Quicksand"/>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GB" sz="900">
                          <a:latin typeface="Quicksand"/>
                          <a:ea typeface="Quicksand"/>
                          <a:cs typeface="Quicksand"/>
                          <a:sym typeface="Quicksand"/>
                        </a:rPr>
                        <a:t>Year 3 History Experience Day</a:t>
                      </a:r>
                      <a:endParaRPr sz="900">
                        <a:latin typeface="Quicksand"/>
                        <a:ea typeface="Quicksand"/>
                        <a:cs typeface="Quicksand"/>
                        <a:sym typeface="Quicksand"/>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04800">
                <a:tc>
                  <a:txBody>
                    <a:bodyPr/>
                    <a:lstStyle/>
                    <a:p>
                      <a:pPr indent="0" lvl="0" marL="0" rtl="0" algn="l">
                        <a:spcBef>
                          <a:spcPts val="0"/>
                        </a:spcBef>
                        <a:spcAft>
                          <a:spcPts val="0"/>
                        </a:spcAft>
                        <a:buNone/>
                      </a:pPr>
                      <a:r>
                        <a:rPr b="1" lang="en-GB" sz="900">
                          <a:latin typeface="Quicksand"/>
                          <a:ea typeface="Quicksand"/>
                          <a:cs typeface="Quicksand"/>
                          <a:sym typeface="Quicksand"/>
                        </a:rPr>
                        <a:t>Thursday 16</a:t>
                      </a:r>
                      <a:r>
                        <a:rPr b="1" baseline="30000" lang="en-GB" sz="1500">
                          <a:latin typeface="Quicksand"/>
                          <a:ea typeface="Quicksand"/>
                          <a:cs typeface="Quicksand"/>
                          <a:sym typeface="Quicksand"/>
                        </a:rPr>
                        <a:t>th</a:t>
                      </a:r>
                      <a:endParaRPr b="1" baseline="30000" sz="1500">
                        <a:latin typeface="Quicksand"/>
                        <a:ea typeface="Quicksand"/>
                        <a:cs typeface="Quicksand"/>
                        <a:sym typeface="Quicksand"/>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GB" sz="900">
                          <a:latin typeface="Quicksand"/>
                          <a:ea typeface="Quicksand"/>
                          <a:cs typeface="Quicksand"/>
                          <a:sym typeface="Quicksand"/>
                        </a:rPr>
                        <a:t>House Attendance Winner - Non-Uniform Day (for the winning house only).</a:t>
                      </a:r>
                      <a:endParaRPr sz="900">
                        <a:latin typeface="Quicksand"/>
                        <a:ea typeface="Quicksand"/>
                        <a:cs typeface="Quicksand"/>
                        <a:sym typeface="Quicksand"/>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485775">
                <a:tc>
                  <a:txBody>
                    <a:bodyPr/>
                    <a:lstStyle/>
                    <a:p>
                      <a:pPr indent="0" lvl="0" marL="0" rtl="0" algn="l">
                        <a:spcBef>
                          <a:spcPts val="0"/>
                        </a:spcBef>
                        <a:spcAft>
                          <a:spcPts val="0"/>
                        </a:spcAft>
                        <a:buNone/>
                      </a:pPr>
                      <a:r>
                        <a:rPr b="1" lang="en-GB" sz="900">
                          <a:latin typeface="Quicksand"/>
                          <a:ea typeface="Quicksand"/>
                          <a:cs typeface="Quicksand"/>
                          <a:sym typeface="Quicksand"/>
                        </a:rPr>
                        <a:t>Friday 17</a:t>
                      </a:r>
                      <a:r>
                        <a:rPr b="1" baseline="30000" lang="en-GB" sz="1500">
                          <a:latin typeface="Quicksand"/>
                          <a:ea typeface="Quicksand"/>
                          <a:cs typeface="Quicksand"/>
                          <a:sym typeface="Quicksand"/>
                        </a:rPr>
                        <a:t>th</a:t>
                      </a:r>
                      <a:r>
                        <a:rPr b="1" lang="en-GB" sz="900">
                          <a:latin typeface="Quicksand"/>
                          <a:ea typeface="Quicksand"/>
                          <a:cs typeface="Quicksand"/>
                          <a:sym typeface="Quicksand"/>
                        </a:rPr>
                        <a:t> </a:t>
                      </a:r>
                      <a:endParaRPr b="1" sz="900">
                        <a:latin typeface="Quicksand"/>
                        <a:ea typeface="Quicksand"/>
                        <a:cs typeface="Quicksand"/>
                        <a:sym typeface="Quicksand"/>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GB" sz="900">
                          <a:latin typeface="Quicksand"/>
                          <a:ea typeface="Quicksand"/>
                          <a:cs typeface="Quicksand"/>
                          <a:sym typeface="Quicksand"/>
                        </a:rPr>
                        <a:t>Non-uniform wear Monty Blue - School Values Day 50p to school fund</a:t>
                      </a:r>
                      <a:endParaRPr sz="900">
                        <a:latin typeface="Quicksand"/>
                        <a:ea typeface="Quicksand"/>
                        <a:cs typeface="Quicksand"/>
                        <a:sym typeface="Quicksand"/>
                      </a:endParaRPr>
                    </a:p>
                    <a:p>
                      <a:pPr indent="0" lvl="0" marL="0" rtl="0" algn="l">
                        <a:spcBef>
                          <a:spcPts val="0"/>
                        </a:spcBef>
                        <a:spcAft>
                          <a:spcPts val="0"/>
                        </a:spcAft>
                        <a:buNone/>
                      </a:pPr>
                      <a:r>
                        <a:rPr lang="en-GB" sz="900">
                          <a:latin typeface="Quicksand"/>
                          <a:ea typeface="Quicksand"/>
                          <a:cs typeface="Quicksand"/>
                          <a:sym typeface="Quicksand"/>
                        </a:rPr>
                        <a:t>Swimming - 3P</a:t>
                      </a:r>
                      <a:endParaRPr sz="900">
                        <a:latin typeface="Quicksand"/>
                        <a:ea typeface="Quicksand"/>
                        <a:cs typeface="Quicksand"/>
                        <a:sym typeface="Quicksand"/>
                      </a:endParaRPr>
                    </a:p>
                    <a:p>
                      <a:pPr indent="0" lvl="0" marL="0" rtl="0" algn="l">
                        <a:spcBef>
                          <a:spcPts val="0"/>
                        </a:spcBef>
                        <a:spcAft>
                          <a:spcPts val="0"/>
                        </a:spcAft>
                        <a:buNone/>
                      </a:pPr>
                      <a:r>
                        <a:rPr lang="en-GB" sz="900">
                          <a:latin typeface="Quicksand"/>
                          <a:ea typeface="Quicksand"/>
                          <a:cs typeface="Quicksand"/>
                          <a:sym typeface="Quicksand"/>
                        </a:rPr>
                        <a:t>School closes for Half Term</a:t>
                      </a:r>
                      <a:endParaRPr sz="900">
                        <a:latin typeface="Quicksand"/>
                        <a:ea typeface="Quicksand"/>
                        <a:cs typeface="Quicksand"/>
                        <a:sym typeface="Quicksand"/>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04800">
                <a:tc>
                  <a:txBody>
                    <a:bodyPr/>
                    <a:lstStyle/>
                    <a:p>
                      <a:pPr indent="0" lvl="0" marL="0" rtl="0" algn="l">
                        <a:spcBef>
                          <a:spcPts val="0"/>
                        </a:spcBef>
                        <a:spcAft>
                          <a:spcPts val="0"/>
                        </a:spcAft>
                        <a:buNone/>
                      </a:pPr>
                      <a:r>
                        <a:rPr b="1" lang="en-GB" sz="900">
                          <a:latin typeface="Quicksand"/>
                          <a:ea typeface="Quicksand"/>
                          <a:cs typeface="Quicksand"/>
                          <a:sym typeface="Quicksand"/>
                        </a:rPr>
                        <a:t>Monday 20</a:t>
                      </a:r>
                      <a:r>
                        <a:rPr b="1" baseline="30000" lang="en-GB" sz="1500">
                          <a:latin typeface="Quicksand"/>
                          <a:ea typeface="Quicksand"/>
                          <a:cs typeface="Quicksand"/>
                          <a:sym typeface="Quicksand"/>
                        </a:rPr>
                        <a:t>th</a:t>
                      </a:r>
                      <a:r>
                        <a:rPr b="1" lang="en-GB" sz="900">
                          <a:latin typeface="Quicksand"/>
                          <a:ea typeface="Quicksand"/>
                          <a:cs typeface="Quicksand"/>
                          <a:sym typeface="Quicksand"/>
                        </a:rPr>
                        <a:t> </a:t>
                      </a:r>
                      <a:endParaRPr b="1" sz="900">
                        <a:latin typeface="Quicksand"/>
                        <a:ea typeface="Quicksand"/>
                        <a:cs typeface="Quicksand"/>
                        <a:sym typeface="Quicksand"/>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GB" sz="900">
                          <a:latin typeface="Quicksand"/>
                          <a:ea typeface="Quicksand"/>
                          <a:cs typeface="Quicksand"/>
                          <a:sym typeface="Quicksand"/>
                        </a:rPr>
                        <a:t>HALF TERM</a:t>
                      </a:r>
                      <a:endParaRPr sz="900">
                        <a:latin typeface="Quicksand"/>
                        <a:ea typeface="Quicksand"/>
                        <a:cs typeface="Quicksand"/>
                        <a:sym typeface="Quicksand"/>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04800">
                <a:tc>
                  <a:txBody>
                    <a:bodyPr/>
                    <a:lstStyle/>
                    <a:p>
                      <a:pPr indent="0" lvl="0" marL="0" rtl="0" algn="l">
                        <a:spcBef>
                          <a:spcPts val="0"/>
                        </a:spcBef>
                        <a:spcAft>
                          <a:spcPts val="0"/>
                        </a:spcAft>
                        <a:buNone/>
                      </a:pPr>
                      <a:r>
                        <a:rPr b="1" lang="en-GB" sz="900">
                          <a:latin typeface="Quicksand"/>
                          <a:ea typeface="Quicksand"/>
                          <a:cs typeface="Quicksand"/>
                          <a:sym typeface="Quicksand"/>
                        </a:rPr>
                        <a:t>Monday 27</a:t>
                      </a:r>
                      <a:r>
                        <a:rPr b="1" baseline="30000" lang="en-GB" sz="1500">
                          <a:latin typeface="Quicksand"/>
                          <a:ea typeface="Quicksand"/>
                          <a:cs typeface="Quicksand"/>
                          <a:sym typeface="Quicksand"/>
                        </a:rPr>
                        <a:t>th</a:t>
                      </a:r>
                      <a:r>
                        <a:rPr b="1" lang="en-GB" sz="900">
                          <a:latin typeface="Quicksand"/>
                          <a:ea typeface="Quicksand"/>
                          <a:cs typeface="Quicksand"/>
                          <a:sym typeface="Quicksand"/>
                        </a:rPr>
                        <a:t> </a:t>
                      </a:r>
                      <a:endParaRPr b="1" sz="900">
                        <a:latin typeface="Quicksand"/>
                        <a:ea typeface="Quicksand"/>
                        <a:cs typeface="Quicksand"/>
                        <a:sym typeface="Quicksand"/>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GB" sz="900">
                          <a:latin typeface="Quicksand"/>
                          <a:ea typeface="Quicksand"/>
                          <a:cs typeface="Quicksand"/>
                          <a:sym typeface="Quicksand"/>
                        </a:rPr>
                        <a:t>Training Day</a:t>
                      </a:r>
                      <a:endParaRPr sz="900">
                        <a:latin typeface="Quicksand"/>
                        <a:ea typeface="Quicksand"/>
                        <a:cs typeface="Quicksand"/>
                        <a:sym typeface="Quicksand"/>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71475">
                <a:tc>
                  <a:txBody>
                    <a:bodyPr/>
                    <a:lstStyle/>
                    <a:p>
                      <a:pPr indent="0" lvl="0" marL="0" rtl="0" algn="l">
                        <a:spcBef>
                          <a:spcPts val="0"/>
                        </a:spcBef>
                        <a:spcAft>
                          <a:spcPts val="0"/>
                        </a:spcAft>
                        <a:buNone/>
                      </a:pPr>
                      <a:r>
                        <a:rPr b="1" lang="en-GB" sz="900">
                          <a:latin typeface="Quicksand"/>
                          <a:ea typeface="Quicksand"/>
                          <a:cs typeface="Quicksand"/>
                          <a:sym typeface="Quicksand"/>
                        </a:rPr>
                        <a:t>Tuesday 28</a:t>
                      </a:r>
                      <a:r>
                        <a:rPr b="1" baseline="30000" lang="en-GB" sz="1500">
                          <a:latin typeface="Quicksand"/>
                          <a:ea typeface="Quicksand"/>
                          <a:cs typeface="Quicksand"/>
                          <a:sym typeface="Quicksand"/>
                        </a:rPr>
                        <a:t>th</a:t>
                      </a:r>
                      <a:r>
                        <a:rPr b="1" lang="en-GB" sz="900">
                          <a:latin typeface="Quicksand"/>
                          <a:ea typeface="Quicksand"/>
                          <a:cs typeface="Quicksand"/>
                          <a:sym typeface="Quicksand"/>
                        </a:rPr>
                        <a:t> </a:t>
                      </a:r>
                      <a:endParaRPr b="1" sz="900">
                        <a:latin typeface="Quicksand"/>
                        <a:ea typeface="Quicksand"/>
                        <a:cs typeface="Quicksand"/>
                        <a:sym typeface="Quicksand"/>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GB" sz="900">
                          <a:latin typeface="Quicksand"/>
                          <a:ea typeface="Quicksand"/>
                          <a:cs typeface="Quicksand"/>
                          <a:sym typeface="Quicksand"/>
                        </a:rPr>
                        <a:t>School re-opens</a:t>
                      </a:r>
                      <a:endParaRPr sz="900">
                        <a:latin typeface="Quicksand"/>
                        <a:ea typeface="Quicksand"/>
                        <a:cs typeface="Quicksand"/>
                        <a:sym typeface="Quicksand"/>
                      </a:endParaRPr>
                    </a:p>
                    <a:p>
                      <a:pPr indent="0" lvl="0" marL="0" rtl="0" algn="l">
                        <a:spcBef>
                          <a:spcPts val="0"/>
                        </a:spcBef>
                        <a:spcAft>
                          <a:spcPts val="0"/>
                        </a:spcAft>
                        <a:buNone/>
                      </a:pPr>
                      <a:r>
                        <a:rPr lang="en-GB" sz="900">
                          <a:latin typeface="Quicksand"/>
                          <a:ea typeface="Quicksand"/>
                          <a:cs typeface="Quicksand"/>
                          <a:sym typeface="Quicksand"/>
                        </a:rPr>
                        <a:t>Children will be creating their t-shirts for World Book Day, Children to bring in their design ideas today.</a:t>
                      </a:r>
                      <a:endParaRPr sz="900">
                        <a:latin typeface="Quicksand"/>
                        <a:ea typeface="Quicksand"/>
                        <a:cs typeface="Quicksand"/>
                        <a:sym typeface="Quicksand"/>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3" name="Shape 33"/>
        <p:cNvGrpSpPr/>
        <p:nvPr/>
      </p:nvGrpSpPr>
      <p:grpSpPr>
        <a:xfrm>
          <a:off x="0" y="0"/>
          <a:ext cx="0" cy="0"/>
          <a:chOff x="0" y="0"/>
          <a:chExt cx="0" cy="0"/>
        </a:xfrm>
      </p:grpSpPr>
      <p:sp>
        <p:nvSpPr>
          <p:cNvPr id="34" name="Google Shape;34;p5"/>
          <p:cNvSpPr txBox="1"/>
          <p:nvPr/>
        </p:nvSpPr>
        <p:spPr>
          <a:xfrm>
            <a:off x="158538" y="169225"/>
            <a:ext cx="72426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200"/>
              <a:buFont typeface="Arial"/>
              <a:buNone/>
            </a:pPr>
            <a:r>
              <a:t/>
            </a:r>
            <a:endParaRPr sz="1500">
              <a:solidFill>
                <a:schemeClr val="dk1"/>
              </a:solidFill>
              <a:latin typeface="Quicksand"/>
              <a:ea typeface="Quicksand"/>
              <a:cs typeface="Quicksand"/>
              <a:sym typeface="Quicksand"/>
            </a:endParaRPr>
          </a:p>
          <a:p>
            <a:pPr indent="0" lvl="0" marL="0" rtl="0" algn="l">
              <a:spcBef>
                <a:spcPts val="0"/>
              </a:spcBef>
              <a:spcAft>
                <a:spcPts val="0"/>
              </a:spcAft>
              <a:buClr>
                <a:srgbClr val="000000"/>
              </a:buClr>
              <a:buSzPts val="1200"/>
              <a:buFont typeface="Arial"/>
              <a:buNone/>
            </a:pPr>
            <a:r>
              <a:t/>
            </a:r>
            <a:endParaRPr sz="1500">
              <a:solidFill>
                <a:schemeClr val="dk1"/>
              </a:solidFill>
              <a:latin typeface="Quicksand"/>
              <a:ea typeface="Quicksand"/>
              <a:cs typeface="Quicksand"/>
              <a:sym typeface="Quicksand"/>
            </a:endParaRPr>
          </a:p>
          <a:p>
            <a:pPr indent="0" lvl="0" marL="0" rtl="0" algn="l">
              <a:spcBef>
                <a:spcPts val="0"/>
              </a:spcBef>
              <a:spcAft>
                <a:spcPts val="0"/>
              </a:spcAft>
              <a:buNone/>
            </a:pPr>
            <a:r>
              <a:t/>
            </a:r>
            <a:endParaRPr/>
          </a:p>
        </p:txBody>
      </p:sp>
      <p:sp>
        <p:nvSpPr>
          <p:cNvPr id="35" name="Google Shape;35;p5"/>
          <p:cNvSpPr txBox="1"/>
          <p:nvPr/>
        </p:nvSpPr>
        <p:spPr>
          <a:xfrm>
            <a:off x="147750" y="2403263"/>
            <a:ext cx="7264200" cy="2326500"/>
          </a:xfrm>
          <a:prstGeom prst="rect">
            <a:avLst/>
          </a:prstGeom>
          <a:noFill/>
          <a:ln cap="flat" cmpd="sng" w="19050">
            <a:solidFill>
              <a:srgbClr val="3D85C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n-GB" sz="1500">
                <a:solidFill>
                  <a:schemeClr val="dk1"/>
                </a:solidFill>
                <a:latin typeface="Quicksand"/>
                <a:ea typeface="Quicksand"/>
                <a:cs typeface="Quicksand"/>
                <a:sym typeface="Quicksand"/>
              </a:rPr>
              <a:t>Keeping your children safe</a:t>
            </a:r>
            <a:endParaRPr b="1" sz="1500">
              <a:solidFill>
                <a:schemeClr val="dk1"/>
              </a:solidFill>
              <a:latin typeface="Quicksand"/>
              <a:ea typeface="Quicksand"/>
              <a:cs typeface="Quicksand"/>
              <a:sym typeface="Quicksand"/>
            </a:endParaRPr>
          </a:p>
          <a:p>
            <a:pPr indent="0" lvl="0" marL="0" marR="0" rtl="0" algn="ctr">
              <a:lnSpc>
                <a:spcPct val="100000"/>
              </a:lnSpc>
              <a:spcBef>
                <a:spcPts val="0"/>
              </a:spcBef>
              <a:spcAft>
                <a:spcPts val="0"/>
              </a:spcAft>
              <a:buClr>
                <a:srgbClr val="000000"/>
              </a:buClr>
              <a:buSzPts val="1200"/>
              <a:buFont typeface="Arial"/>
              <a:buNone/>
            </a:pPr>
            <a:r>
              <a:t/>
            </a:r>
            <a:endParaRPr b="1" sz="1500">
              <a:solidFill>
                <a:schemeClr val="dk1"/>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200"/>
              <a:buFont typeface="Arial"/>
              <a:buNone/>
            </a:pPr>
            <a:r>
              <a:rPr lang="en-GB" sz="1500">
                <a:solidFill>
                  <a:schemeClr val="dk1"/>
                </a:solidFill>
                <a:latin typeface="Quicksand"/>
                <a:ea typeface="Quicksand"/>
                <a:cs typeface="Quicksand"/>
                <a:sym typeface="Quicksand"/>
              </a:rPr>
              <a:t>The Nurse team visited us last week to talk to our Y2 cohort about being safe and pants being private.</a:t>
            </a:r>
            <a:endParaRPr sz="1500">
              <a:solidFill>
                <a:schemeClr val="dk1"/>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200"/>
              <a:buFont typeface="Arial"/>
              <a:buNone/>
            </a:pPr>
            <a:r>
              <a:t/>
            </a:r>
            <a:endParaRPr sz="1500">
              <a:solidFill>
                <a:schemeClr val="dk1"/>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200"/>
              <a:buFont typeface="Arial"/>
              <a:buNone/>
            </a:pPr>
            <a:r>
              <a:rPr lang="en-GB" sz="1500">
                <a:solidFill>
                  <a:schemeClr val="dk1"/>
                </a:solidFill>
                <a:latin typeface="Quicksand"/>
                <a:ea typeface="Quicksand"/>
                <a:cs typeface="Quicksand"/>
                <a:sym typeface="Quicksand"/>
              </a:rPr>
              <a:t>For more information follow this link:</a:t>
            </a:r>
            <a:endParaRPr sz="1500">
              <a:solidFill>
                <a:schemeClr val="dk1"/>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200"/>
              <a:buFont typeface="Arial"/>
              <a:buNone/>
            </a:pPr>
            <a:r>
              <a:t/>
            </a:r>
            <a:endParaRPr sz="1500">
              <a:solidFill>
                <a:schemeClr val="dk1"/>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200"/>
              <a:buFont typeface="Arial"/>
              <a:buNone/>
            </a:pPr>
            <a:r>
              <a:rPr lang="en-GB" sz="1500" u="sng">
                <a:solidFill>
                  <a:schemeClr val="hlink"/>
                </a:solidFill>
                <a:latin typeface="Quicksand"/>
                <a:ea typeface="Quicksand"/>
                <a:cs typeface="Quicksand"/>
                <a:sym typeface="Quicksand"/>
                <a:hlinkClick r:id="rId3"/>
              </a:rPr>
              <a:t>https://www.nspcc.org.uk/keeping-children-safe/support-for-parents/pants-underwear-rule/</a:t>
            </a:r>
            <a:endParaRPr sz="1500">
              <a:solidFill>
                <a:schemeClr val="dk1"/>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200"/>
              <a:buFont typeface="Arial"/>
              <a:buNone/>
            </a:pPr>
            <a:r>
              <a:t/>
            </a:r>
            <a:endParaRPr sz="1500">
              <a:solidFill>
                <a:schemeClr val="dk1"/>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200"/>
              <a:buFont typeface="Arial"/>
              <a:buNone/>
            </a:pPr>
            <a:r>
              <a:t/>
            </a:r>
            <a:endParaRPr b="0" i="0" sz="1500" u="none" cap="none" strike="noStrike">
              <a:solidFill>
                <a:schemeClr val="dk1"/>
              </a:solidFill>
              <a:latin typeface="Quicksand"/>
              <a:ea typeface="Quicksand"/>
              <a:cs typeface="Quicksand"/>
              <a:sym typeface="Quicksand"/>
            </a:endParaRPr>
          </a:p>
        </p:txBody>
      </p:sp>
      <p:sp>
        <p:nvSpPr>
          <p:cNvPr id="36" name="Google Shape;36;p5"/>
          <p:cNvSpPr txBox="1"/>
          <p:nvPr/>
        </p:nvSpPr>
        <p:spPr>
          <a:xfrm>
            <a:off x="147750" y="169224"/>
            <a:ext cx="7264200" cy="2169000"/>
          </a:xfrm>
          <a:prstGeom prst="rect">
            <a:avLst/>
          </a:prstGeom>
          <a:noFill/>
          <a:ln cap="flat" cmpd="sng" w="19050">
            <a:solidFill>
              <a:srgbClr val="3D85C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solidFill>
                  <a:schemeClr val="dk1"/>
                </a:solidFill>
              </a:rPr>
              <a:t>How safe are your children online?</a:t>
            </a:r>
            <a:endParaRPr b="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Do you need support?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Follow these link to safety guides on the NSPCC website: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u="sng">
                <a:solidFill>
                  <a:schemeClr val="accent5"/>
                </a:solidFill>
                <a:hlinkClick r:id="rId4">
                  <a:extLst>
                    <a:ext uri="{A12FA001-AC4F-418D-AE19-62706E023703}">
                      <ahyp:hlinkClr val="tx"/>
                    </a:ext>
                  </a:extLst>
                </a:hlinkClick>
              </a:rPr>
              <a:t>https://www.nspcc.org.uk/keeping-children-safe/online-safety/#guides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This includes support for online games, social media and internet connected devices.</a:t>
            </a:r>
            <a:endParaRPr b="1" sz="1500">
              <a:solidFill>
                <a:schemeClr val="dk1"/>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200"/>
              <a:buFont typeface="Arial"/>
              <a:buNone/>
            </a:pPr>
            <a:r>
              <a:t/>
            </a:r>
            <a:endParaRPr sz="1500">
              <a:solidFill>
                <a:schemeClr val="dk1"/>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200"/>
              <a:buFont typeface="Arial"/>
              <a:buNone/>
            </a:pPr>
            <a:r>
              <a:t/>
            </a:r>
            <a:endParaRPr b="0" i="0" sz="1500" u="none" cap="none" strike="noStrike">
              <a:solidFill>
                <a:schemeClr val="dk1"/>
              </a:solidFill>
              <a:latin typeface="Quicksand"/>
              <a:ea typeface="Quicksand"/>
              <a:cs typeface="Quicksand"/>
              <a:sym typeface="Quicksand"/>
            </a:endParaRPr>
          </a:p>
        </p:txBody>
      </p:sp>
      <p:sp>
        <p:nvSpPr>
          <p:cNvPr id="37" name="Google Shape;37;p5"/>
          <p:cNvSpPr txBox="1"/>
          <p:nvPr/>
        </p:nvSpPr>
        <p:spPr>
          <a:xfrm>
            <a:off x="158550" y="4971000"/>
            <a:ext cx="7242600" cy="23397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GB"/>
              <a:t>ARBOR PAYMENTS</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AS THERE HAS BEEN SOME ISSUES WITH PAYMENTS ON ARBOR, CAN WE REMIND PARENTS TO PAY FOR THEIR SNACK, MILK, SCHOOL FUND AND OTHER ITEMS APART FROM TRIPS VIA THE ‘SCHOOL SHOP’.  PLEASE DO NOT MAKE ANY PAYMENTS ON THE ‘CLUBS’ SECTION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38" name="Google Shape;38;p5"/>
          <p:cNvPicPr preferRelativeResize="0"/>
          <p:nvPr/>
        </p:nvPicPr>
        <p:blipFill>
          <a:blip r:embed="rId5">
            <a:alphaModFix/>
          </a:blip>
          <a:stretch>
            <a:fillRect/>
          </a:stretch>
        </p:blipFill>
        <p:spPr>
          <a:xfrm>
            <a:off x="6518313" y="6471975"/>
            <a:ext cx="739051" cy="692250"/>
          </a:xfrm>
          <a:prstGeom prst="rect">
            <a:avLst/>
          </a:prstGeom>
          <a:noFill/>
          <a:ln>
            <a:noFill/>
          </a:ln>
        </p:spPr>
      </p:pic>
      <p:sp>
        <p:nvSpPr>
          <p:cNvPr id="39" name="Google Shape;39;p5"/>
          <p:cNvSpPr txBox="1"/>
          <p:nvPr/>
        </p:nvSpPr>
        <p:spPr>
          <a:xfrm>
            <a:off x="158550" y="7551925"/>
            <a:ext cx="7242600" cy="25551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GB"/>
              <a:t>SCHOOL LUNCHES - SCHOOLGRID</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The </a:t>
            </a:r>
            <a:r>
              <a:rPr lang="en-GB"/>
              <a:t>menu</a:t>
            </a:r>
            <a:r>
              <a:rPr lang="en-GB"/>
              <a:t> for the rest of the term is available on SchoolGrid, all pupils who are in Reception to Year 2 are entitled to a free school lunch.</a:t>
            </a:r>
            <a:endParaRPr/>
          </a:p>
          <a:p>
            <a:pPr indent="0" lvl="0" marL="0" rtl="0" algn="ctr">
              <a:spcBef>
                <a:spcPts val="0"/>
              </a:spcBef>
              <a:spcAft>
                <a:spcPts val="0"/>
              </a:spcAft>
              <a:buNone/>
            </a:pPr>
            <a:r>
              <a:rPr lang="en-GB"/>
              <a:t>Please </a:t>
            </a:r>
            <a:r>
              <a:rPr lang="en-GB"/>
              <a:t>remember</a:t>
            </a:r>
            <a:r>
              <a:rPr lang="en-GB"/>
              <a:t> to book your meals and make payment if necessary.</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If your child is off school, please cancel their school lunch by 8.00am on that </a:t>
            </a:r>
            <a:r>
              <a:rPr lang="en-GB"/>
              <a:t>morning on SchoolGrid.</a:t>
            </a:r>
            <a:endParaRPr/>
          </a:p>
          <a:p>
            <a:pPr indent="0" lvl="0" marL="0" rtl="0" algn="ctr">
              <a:spcBef>
                <a:spcPts val="0"/>
              </a:spcBef>
              <a:spcAft>
                <a:spcPts val="0"/>
              </a:spcAft>
              <a:buNone/>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40" name="Google Shape;40;p5"/>
          <p:cNvPicPr preferRelativeResize="0"/>
          <p:nvPr/>
        </p:nvPicPr>
        <p:blipFill>
          <a:blip r:embed="rId6">
            <a:alphaModFix/>
          </a:blip>
          <a:stretch>
            <a:fillRect/>
          </a:stretch>
        </p:blipFill>
        <p:spPr>
          <a:xfrm>
            <a:off x="2532825" y="9257625"/>
            <a:ext cx="2333425" cy="692250"/>
          </a:xfrm>
          <a:prstGeom prst="rect">
            <a:avLst/>
          </a:prstGeom>
          <a:noFill/>
          <a:ln>
            <a:noFill/>
          </a:ln>
        </p:spPr>
      </p:pic>
      <p:pic>
        <p:nvPicPr>
          <p:cNvPr id="41" name="Google Shape;41;p5"/>
          <p:cNvPicPr preferRelativeResize="0"/>
          <p:nvPr/>
        </p:nvPicPr>
        <p:blipFill>
          <a:blip r:embed="rId5">
            <a:alphaModFix/>
          </a:blip>
          <a:stretch>
            <a:fillRect/>
          </a:stretch>
        </p:blipFill>
        <p:spPr>
          <a:xfrm>
            <a:off x="332538" y="6471975"/>
            <a:ext cx="739051" cy="692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5" name="Shape 45"/>
        <p:cNvGrpSpPr/>
        <p:nvPr/>
      </p:nvGrpSpPr>
      <p:grpSpPr>
        <a:xfrm>
          <a:off x="0" y="0"/>
          <a:ext cx="0" cy="0"/>
          <a:chOff x="0" y="0"/>
          <a:chExt cx="0" cy="0"/>
        </a:xfrm>
      </p:grpSpPr>
      <p:sp>
        <p:nvSpPr>
          <p:cNvPr id="46" name="Google Shape;46;p6"/>
          <p:cNvSpPr txBox="1"/>
          <p:nvPr/>
        </p:nvSpPr>
        <p:spPr>
          <a:xfrm>
            <a:off x="76200" y="294450"/>
            <a:ext cx="7292100" cy="3170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500">
                <a:latin typeface="Quicksand"/>
                <a:ea typeface="Quicksand"/>
                <a:cs typeface="Quicksand"/>
                <a:sym typeface="Quicksand"/>
              </a:rPr>
              <a:t>To kick-start our first week back, Year 6 visited Alrewas National Memorial Arboretum as an introduction to our World War Two history topic. The Arboretum is a 150-acre site filled with breath-taking memorials dedicated to celebrating lives lived and commemorating lives lost. The children studied each memorial, looking for examples of symbolism. To pay their respects, the children conducted their own act of remembrance where a wreath was laid. The children enjoyed learning about children's experiences of evacuation and completed a problem-solving task where the billeting officer had dropped all of his information about the evacuees; they were tasked with working out where the children had evacuated from, where they were being evacuated to and what their new life looked like. Year 6 thoroughly enjoyed their day and are excited to further develop their knowledge of World War Two in History lessons. </a:t>
            </a:r>
            <a:endParaRPr sz="1500">
              <a:latin typeface="Quicksand"/>
              <a:ea typeface="Quicksand"/>
              <a:cs typeface="Quicksand"/>
              <a:sym typeface="Quicksand"/>
            </a:endParaRPr>
          </a:p>
          <a:p>
            <a:pPr indent="0" lvl="0" marL="0" rtl="0" algn="l">
              <a:spcBef>
                <a:spcPts val="0"/>
              </a:spcBef>
              <a:spcAft>
                <a:spcPts val="0"/>
              </a:spcAft>
              <a:buNone/>
            </a:pPr>
            <a:r>
              <a:t/>
            </a:r>
            <a:endParaRPr/>
          </a:p>
        </p:txBody>
      </p:sp>
      <p:pic>
        <p:nvPicPr>
          <p:cNvPr id="47" name="Google Shape;47;p6"/>
          <p:cNvPicPr preferRelativeResize="0"/>
          <p:nvPr/>
        </p:nvPicPr>
        <p:blipFill>
          <a:blip r:embed="rId3">
            <a:alphaModFix/>
          </a:blip>
          <a:stretch>
            <a:fillRect/>
          </a:stretch>
        </p:blipFill>
        <p:spPr>
          <a:xfrm>
            <a:off x="249000" y="3520188"/>
            <a:ext cx="2462849" cy="3283799"/>
          </a:xfrm>
          <a:prstGeom prst="rect">
            <a:avLst/>
          </a:prstGeom>
          <a:noFill/>
          <a:ln>
            <a:noFill/>
          </a:ln>
        </p:spPr>
      </p:pic>
      <p:pic>
        <p:nvPicPr>
          <p:cNvPr id="48" name="Google Shape;48;p6"/>
          <p:cNvPicPr preferRelativeResize="0"/>
          <p:nvPr/>
        </p:nvPicPr>
        <p:blipFill>
          <a:blip r:embed="rId4">
            <a:alphaModFix/>
          </a:blip>
          <a:stretch>
            <a:fillRect/>
          </a:stretch>
        </p:blipFill>
        <p:spPr>
          <a:xfrm>
            <a:off x="3872700" y="7231500"/>
            <a:ext cx="3258977" cy="2507324"/>
          </a:xfrm>
          <a:prstGeom prst="rect">
            <a:avLst/>
          </a:prstGeom>
          <a:noFill/>
          <a:ln>
            <a:noFill/>
          </a:ln>
        </p:spPr>
      </p:pic>
      <p:pic>
        <p:nvPicPr>
          <p:cNvPr id="49" name="Google Shape;49;p6"/>
          <p:cNvPicPr preferRelativeResize="0"/>
          <p:nvPr/>
        </p:nvPicPr>
        <p:blipFill>
          <a:blip r:embed="rId5">
            <a:alphaModFix/>
          </a:blip>
          <a:stretch>
            <a:fillRect/>
          </a:stretch>
        </p:blipFill>
        <p:spPr>
          <a:xfrm>
            <a:off x="4687263" y="3520188"/>
            <a:ext cx="2462849" cy="3283799"/>
          </a:xfrm>
          <a:prstGeom prst="rect">
            <a:avLst/>
          </a:prstGeom>
          <a:noFill/>
          <a:ln>
            <a:noFill/>
          </a:ln>
        </p:spPr>
      </p:pic>
      <p:pic>
        <p:nvPicPr>
          <p:cNvPr id="50" name="Google Shape;50;p6"/>
          <p:cNvPicPr preferRelativeResize="0"/>
          <p:nvPr/>
        </p:nvPicPr>
        <p:blipFill>
          <a:blip r:embed="rId6">
            <a:alphaModFix/>
          </a:blip>
          <a:stretch>
            <a:fillRect/>
          </a:stretch>
        </p:blipFill>
        <p:spPr>
          <a:xfrm>
            <a:off x="249000" y="7231500"/>
            <a:ext cx="3258977" cy="2507324"/>
          </a:xfrm>
          <a:prstGeom prst="rect">
            <a:avLst/>
          </a:prstGeom>
          <a:noFill/>
          <a:ln>
            <a:noFill/>
          </a:ln>
        </p:spPr>
      </p:pic>
      <p:pic>
        <p:nvPicPr>
          <p:cNvPr id="51" name="Google Shape;51;p6"/>
          <p:cNvPicPr preferRelativeResize="0"/>
          <p:nvPr/>
        </p:nvPicPr>
        <p:blipFill>
          <a:blip r:embed="rId7">
            <a:alphaModFix/>
          </a:blip>
          <a:stretch>
            <a:fillRect/>
          </a:stretch>
        </p:blipFill>
        <p:spPr>
          <a:xfrm>
            <a:off x="2820722" y="3743575"/>
            <a:ext cx="1731552" cy="2770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5" name="Shape 55"/>
        <p:cNvGrpSpPr/>
        <p:nvPr/>
      </p:nvGrpSpPr>
      <p:grpSpPr>
        <a:xfrm>
          <a:off x="0" y="0"/>
          <a:ext cx="0" cy="0"/>
          <a:chOff x="0" y="0"/>
          <a:chExt cx="0" cy="0"/>
        </a:xfrm>
      </p:grpSpPr>
      <p:sp>
        <p:nvSpPr>
          <p:cNvPr id="56" name="Google Shape;56;p7"/>
          <p:cNvSpPr txBox="1"/>
          <p:nvPr/>
        </p:nvSpPr>
        <p:spPr>
          <a:xfrm>
            <a:off x="419100" y="219075"/>
            <a:ext cx="6629400" cy="212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t>Y</a:t>
            </a:r>
            <a:r>
              <a:rPr b="1" lang="en-GB">
                <a:latin typeface="Quicksand"/>
                <a:ea typeface="Quicksand"/>
                <a:cs typeface="Quicksand"/>
                <a:sym typeface="Quicksand"/>
              </a:rPr>
              <a:t>oung Voices 2023</a:t>
            </a:r>
            <a:endParaRPr b="1">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ctr">
              <a:spcBef>
                <a:spcPts val="0"/>
              </a:spcBef>
              <a:spcAft>
                <a:spcPts val="0"/>
              </a:spcAft>
              <a:buNone/>
            </a:pPr>
            <a:r>
              <a:rPr lang="en-GB">
                <a:latin typeface="Quicksand"/>
                <a:ea typeface="Quicksand"/>
                <a:cs typeface="Quicksand"/>
                <a:sym typeface="Quicksand"/>
              </a:rPr>
              <a:t>After a two year absence, Old Park was back performing at the Resorts World Arena alongside 6,000 other children in the Young Voices choir, the largest children's choir concert in the world.  From beat-boxing lessons to performing with Heather Small, the children thoroughly enjoyed the day. The concert is a culmination of a lot of hard work and dedication from the children, attending weekly rehearsals throughout the autumn term. This invaluable experience supports the children's self belief, motivation and confidence. </a:t>
            </a:r>
            <a:endParaRPr/>
          </a:p>
        </p:txBody>
      </p:sp>
      <p:pic>
        <p:nvPicPr>
          <p:cNvPr id="57" name="Google Shape;57;p7"/>
          <p:cNvPicPr preferRelativeResize="0"/>
          <p:nvPr/>
        </p:nvPicPr>
        <p:blipFill>
          <a:blip r:embed="rId3">
            <a:alphaModFix/>
          </a:blip>
          <a:stretch>
            <a:fillRect/>
          </a:stretch>
        </p:blipFill>
        <p:spPr>
          <a:xfrm>
            <a:off x="419100" y="2387425"/>
            <a:ext cx="1270550" cy="1770225"/>
          </a:xfrm>
          <a:prstGeom prst="rect">
            <a:avLst/>
          </a:prstGeom>
          <a:noFill/>
          <a:ln>
            <a:noFill/>
          </a:ln>
        </p:spPr>
      </p:pic>
      <p:pic>
        <p:nvPicPr>
          <p:cNvPr id="58" name="Google Shape;58;p7"/>
          <p:cNvPicPr preferRelativeResize="0"/>
          <p:nvPr/>
        </p:nvPicPr>
        <p:blipFill>
          <a:blip r:embed="rId4">
            <a:alphaModFix/>
          </a:blip>
          <a:stretch>
            <a:fillRect/>
          </a:stretch>
        </p:blipFill>
        <p:spPr>
          <a:xfrm>
            <a:off x="4319025" y="2387425"/>
            <a:ext cx="1327675" cy="1770226"/>
          </a:xfrm>
          <a:prstGeom prst="rect">
            <a:avLst/>
          </a:prstGeom>
          <a:noFill/>
          <a:ln>
            <a:noFill/>
          </a:ln>
        </p:spPr>
      </p:pic>
      <p:pic>
        <p:nvPicPr>
          <p:cNvPr id="59" name="Google Shape;59;p7"/>
          <p:cNvPicPr preferRelativeResize="0"/>
          <p:nvPr/>
        </p:nvPicPr>
        <p:blipFill>
          <a:blip r:embed="rId5">
            <a:alphaModFix/>
          </a:blip>
          <a:stretch>
            <a:fillRect/>
          </a:stretch>
        </p:blipFill>
        <p:spPr>
          <a:xfrm>
            <a:off x="1765850" y="2387425"/>
            <a:ext cx="2419323" cy="1770225"/>
          </a:xfrm>
          <a:prstGeom prst="rect">
            <a:avLst/>
          </a:prstGeom>
          <a:noFill/>
          <a:ln>
            <a:noFill/>
          </a:ln>
        </p:spPr>
      </p:pic>
      <p:pic>
        <p:nvPicPr>
          <p:cNvPr id="60" name="Google Shape;60;p7"/>
          <p:cNvPicPr preferRelativeResize="0"/>
          <p:nvPr/>
        </p:nvPicPr>
        <p:blipFill>
          <a:blip r:embed="rId6">
            <a:alphaModFix/>
          </a:blip>
          <a:stretch>
            <a:fillRect/>
          </a:stretch>
        </p:blipFill>
        <p:spPr>
          <a:xfrm>
            <a:off x="5762625" y="2387414"/>
            <a:ext cx="1327676" cy="1770235"/>
          </a:xfrm>
          <a:prstGeom prst="rect">
            <a:avLst/>
          </a:prstGeom>
          <a:noFill/>
          <a:ln>
            <a:noFill/>
          </a:ln>
        </p:spPr>
      </p:pic>
      <p:pic>
        <p:nvPicPr>
          <p:cNvPr id="61" name="Google Shape;61;p7"/>
          <p:cNvPicPr preferRelativeResize="0"/>
          <p:nvPr/>
        </p:nvPicPr>
        <p:blipFill>
          <a:blip r:embed="rId7">
            <a:alphaModFix/>
          </a:blip>
          <a:stretch>
            <a:fillRect/>
          </a:stretch>
        </p:blipFill>
        <p:spPr>
          <a:xfrm>
            <a:off x="340400" y="4498275"/>
            <a:ext cx="6966950" cy="5275300"/>
          </a:xfrm>
          <a:prstGeom prst="rect">
            <a:avLst/>
          </a:prstGeom>
          <a:noFill/>
          <a:ln>
            <a:noFill/>
          </a:ln>
        </p:spPr>
      </p:pic>
      <p:pic>
        <p:nvPicPr>
          <p:cNvPr id="62" name="Google Shape;62;p7"/>
          <p:cNvPicPr preferRelativeResize="0"/>
          <p:nvPr/>
        </p:nvPicPr>
        <p:blipFill>
          <a:blip r:embed="rId8">
            <a:alphaModFix/>
          </a:blip>
          <a:stretch>
            <a:fillRect/>
          </a:stretch>
        </p:blipFill>
        <p:spPr>
          <a:xfrm>
            <a:off x="785174" y="7820924"/>
            <a:ext cx="2252349" cy="1682675"/>
          </a:xfrm>
          <a:prstGeom prst="rect">
            <a:avLst/>
          </a:prstGeom>
          <a:noFill/>
          <a:ln>
            <a:noFill/>
          </a:ln>
        </p:spPr>
      </p:pic>
      <p:pic>
        <p:nvPicPr>
          <p:cNvPr id="63" name="Google Shape;63;p7"/>
          <p:cNvPicPr preferRelativeResize="0"/>
          <p:nvPr/>
        </p:nvPicPr>
        <p:blipFill rotWithShape="1">
          <a:blip r:embed="rId9">
            <a:alphaModFix/>
          </a:blip>
          <a:srcRect b="14052" l="0" r="5544" t="12794"/>
          <a:stretch/>
        </p:blipFill>
        <p:spPr>
          <a:xfrm>
            <a:off x="3206825" y="7924850"/>
            <a:ext cx="3582600" cy="1578749"/>
          </a:xfrm>
          <a:prstGeom prst="rect">
            <a:avLst/>
          </a:prstGeom>
          <a:noFill/>
          <a:ln>
            <a:noFill/>
          </a:ln>
        </p:spPr>
      </p:pic>
      <p:sp>
        <p:nvSpPr>
          <p:cNvPr id="64" name="Google Shape;64;p7"/>
          <p:cNvSpPr txBox="1"/>
          <p:nvPr/>
        </p:nvSpPr>
        <p:spPr>
          <a:xfrm>
            <a:off x="924113" y="5066225"/>
            <a:ext cx="5865300" cy="2493600"/>
          </a:xfrm>
          <a:prstGeom prst="rect">
            <a:avLst/>
          </a:prstGeom>
          <a:noFill/>
          <a:ln cap="flat" cmpd="sng" w="19050">
            <a:solidFill>
              <a:srgbClr val="3D85C6"/>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GB" sz="1500">
                <a:latin typeface="Quicksand"/>
                <a:ea typeface="Quicksand"/>
                <a:cs typeface="Quicksand"/>
                <a:sym typeface="Quicksand"/>
              </a:rPr>
              <a:t>Forest School Year 4</a:t>
            </a:r>
            <a:endParaRPr sz="1500">
              <a:latin typeface="Quicksand"/>
              <a:ea typeface="Quicksand"/>
              <a:cs typeface="Quicksand"/>
              <a:sym typeface="Quicksand"/>
            </a:endParaRPr>
          </a:p>
          <a:p>
            <a:pPr indent="0" lvl="0" marL="0" rtl="0" algn="ctr">
              <a:spcBef>
                <a:spcPts val="0"/>
              </a:spcBef>
              <a:spcAft>
                <a:spcPts val="0"/>
              </a:spcAft>
              <a:buNone/>
            </a:pPr>
            <a:r>
              <a:rPr lang="en-GB" sz="1500">
                <a:latin typeface="Quicksand"/>
                <a:ea typeface="Quicksand"/>
                <a:cs typeface="Quicksand"/>
                <a:sym typeface="Quicksand"/>
              </a:rPr>
              <a:t>Before Christmas Children in Y4 enjoyed the opportunity to learn through practical experiences and taking their learning outside the classroom.  They were able to explore baking on an open fire using bronze and Iron age techniques.  They learned about the different tools that may have been used during these times.  This also provided the children with a great opportunity to connect their learning in the Design and Technology unit of baking bread where the children learned about the bread making process.</a:t>
            </a:r>
            <a:endParaRPr sz="1500">
              <a:latin typeface="Quicksand"/>
              <a:ea typeface="Quicksand"/>
              <a:cs typeface="Quicksand"/>
              <a:sym typeface="Quicksan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68" name="Shape 68"/>
        <p:cNvGrpSpPr/>
        <p:nvPr/>
      </p:nvGrpSpPr>
      <p:grpSpPr>
        <a:xfrm>
          <a:off x="0" y="0"/>
          <a:ext cx="0" cy="0"/>
          <a:chOff x="0" y="0"/>
          <a:chExt cx="0" cy="0"/>
        </a:xfrm>
      </p:grpSpPr>
      <p:pic>
        <p:nvPicPr>
          <p:cNvPr id="69" name="Google Shape;69;p8"/>
          <p:cNvPicPr preferRelativeResize="0"/>
          <p:nvPr/>
        </p:nvPicPr>
        <p:blipFill>
          <a:blip r:embed="rId3">
            <a:alphaModFix/>
          </a:blip>
          <a:stretch>
            <a:fillRect/>
          </a:stretch>
        </p:blipFill>
        <p:spPr>
          <a:xfrm rot="1227868">
            <a:off x="419099" y="9364875"/>
            <a:ext cx="1200150" cy="1205500"/>
          </a:xfrm>
          <a:prstGeom prst="rect">
            <a:avLst/>
          </a:prstGeom>
          <a:noFill/>
          <a:ln>
            <a:noFill/>
          </a:ln>
        </p:spPr>
      </p:pic>
      <p:graphicFrame>
        <p:nvGraphicFramePr>
          <p:cNvPr id="70" name="Google Shape;70;p8"/>
          <p:cNvGraphicFramePr/>
          <p:nvPr/>
        </p:nvGraphicFramePr>
        <p:xfrm>
          <a:off x="363070" y="942974"/>
          <a:ext cx="3000000" cy="3000000"/>
        </p:xfrm>
        <a:graphic>
          <a:graphicData uri="http://schemas.openxmlformats.org/drawingml/2006/table">
            <a:tbl>
              <a:tblPr>
                <a:noFill/>
                <a:tableStyleId>{75AAEE06-6051-489E-94CF-F0458C4482D7}</a:tableStyleId>
              </a:tblPr>
              <a:tblGrid>
                <a:gridCol w="1752075"/>
                <a:gridCol w="1538750"/>
                <a:gridCol w="3724625"/>
              </a:tblGrid>
              <a:tr h="589225">
                <a:tc>
                  <a:txBody>
                    <a:bodyPr/>
                    <a:lstStyle/>
                    <a:p>
                      <a:pPr indent="0" lvl="0" marL="0" marR="0" rtl="0" algn="ctr">
                        <a:lnSpc>
                          <a:spcPct val="100000"/>
                        </a:lnSpc>
                        <a:spcBef>
                          <a:spcPts val="0"/>
                        </a:spcBef>
                        <a:spcAft>
                          <a:spcPts val="0"/>
                        </a:spcAft>
                        <a:buNone/>
                      </a:pPr>
                      <a:r>
                        <a:rPr b="1" i="0" lang="en-GB" sz="1100" u="none" cap="none" strike="noStrike">
                          <a:solidFill>
                            <a:srgbClr val="FFFFFF"/>
                          </a:solidFill>
                          <a:latin typeface="Quicksand"/>
                          <a:ea typeface="Quicksand"/>
                          <a:cs typeface="Quicksand"/>
                          <a:sym typeface="Quicksand"/>
                        </a:rPr>
                        <a:t>Class</a:t>
                      </a:r>
                      <a:endParaRPr sz="1100" u="none" cap="none" strike="noStrike">
                        <a:latin typeface="Quicksand"/>
                        <a:ea typeface="Quicksand"/>
                        <a:cs typeface="Quicksand"/>
                        <a:sym typeface="Quicksand"/>
                      </a:endParaRPr>
                    </a:p>
                  </a:txBody>
                  <a:tcPr marT="61650" marB="61650" marR="61650" marL="61650" anchor="b">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0B5394"/>
                    </a:solidFill>
                  </a:tcPr>
                </a:tc>
                <a:tc>
                  <a:txBody>
                    <a:bodyPr/>
                    <a:lstStyle/>
                    <a:p>
                      <a:pPr indent="0" lvl="0" marL="0" marR="0" rtl="0" algn="ctr">
                        <a:lnSpc>
                          <a:spcPct val="100000"/>
                        </a:lnSpc>
                        <a:spcBef>
                          <a:spcPts val="0"/>
                        </a:spcBef>
                        <a:spcAft>
                          <a:spcPts val="0"/>
                        </a:spcAft>
                        <a:buNone/>
                      </a:pPr>
                      <a:r>
                        <a:t/>
                      </a:r>
                      <a:endParaRPr b="1" sz="1100">
                        <a:solidFill>
                          <a:srgbClr val="FFFFFF"/>
                        </a:solidFill>
                        <a:latin typeface="Quicksand"/>
                        <a:ea typeface="Quicksand"/>
                        <a:cs typeface="Quicksand"/>
                        <a:sym typeface="Quicksand"/>
                      </a:endParaRPr>
                    </a:p>
                    <a:p>
                      <a:pPr indent="0" lvl="0" marL="0" marR="0" rtl="0" algn="ctr">
                        <a:lnSpc>
                          <a:spcPct val="100000"/>
                        </a:lnSpc>
                        <a:spcBef>
                          <a:spcPts val="0"/>
                        </a:spcBef>
                        <a:spcAft>
                          <a:spcPts val="0"/>
                        </a:spcAft>
                        <a:buNone/>
                      </a:pPr>
                      <a:r>
                        <a:t/>
                      </a:r>
                      <a:endParaRPr b="1" sz="1100">
                        <a:solidFill>
                          <a:srgbClr val="FFFFFF"/>
                        </a:solidFill>
                        <a:latin typeface="Quicksand"/>
                        <a:ea typeface="Quicksand"/>
                        <a:cs typeface="Quicksand"/>
                        <a:sym typeface="Quicksand"/>
                      </a:endParaRPr>
                    </a:p>
                    <a:p>
                      <a:pPr indent="0" lvl="0" marL="0" marR="0" rtl="0" algn="ctr">
                        <a:lnSpc>
                          <a:spcPct val="100000"/>
                        </a:lnSpc>
                        <a:spcBef>
                          <a:spcPts val="0"/>
                        </a:spcBef>
                        <a:spcAft>
                          <a:spcPts val="0"/>
                        </a:spcAft>
                        <a:buNone/>
                      </a:pPr>
                      <a:r>
                        <a:t/>
                      </a:r>
                      <a:endParaRPr sz="1100" u="none" cap="none" strike="noStrike">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0B5394"/>
                    </a:solidFill>
                  </a:tcPr>
                </a:tc>
                <a:tc>
                  <a:txBody>
                    <a:bodyPr/>
                    <a:lstStyle/>
                    <a:p>
                      <a:pPr indent="0" lvl="0" marL="0" marR="0" rtl="0" algn="l">
                        <a:lnSpc>
                          <a:spcPct val="100000"/>
                        </a:lnSpc>
                        <a:spcBef>
                          <a:spcPts val="0"/>
                        </a:spcBef>
                        <a:spcAft>
                          <a:spcPts val="0"/>
                        </a:spcAft>
                        <a:buNone/>
                      </a:pPr>
                      <a:r>
                        <a:rPr b="1" i="0" lang="en-GB" sz="1100" u="none" cap="none" strike="noStrike">
                          <a:solidFill>
                            <a:srgbClr val="FFFFFF"/>
                          </a:solidFill>
                          <a:latin typeface="Quicksand"/>
                          <a:ea typeface="Quicksand"/>
                          <a:cs typeface="Quicksand"/>
                          <a:sym typeface="Quicksand"/>
                        </a:rPr>
                        <a:t>Reason</a:t>
                      </a:r>
                      <a:endParaRPr sz="1100" u="none" cap="none" strike="noStrike">
                        <a:latin typeface="Quicksand"/>
                        <a:ea typeface="Quicksand"/>
                        <a:cs typeface="Quicksand"/>
                        <a:sym typeface="Quicksand"/>
                      </a:endParaRPr>
                    </a:p>
                  </a:txBody>
                  <a:tcPr marT="61650" marB="61650" marR="61650" marL="61650" anchor="b">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0B5394"/>
                    </a:solidFill>
                  </a:tcPr>
                </a:tc>
              </a:tr>
              <a:tr h="347100">
                <a:tc>
                  <a:txBody>
                    <a:bodyPr/>
                    <a:lstStyle/>
                    <a:p>
                      <a:pPr indent="0" lvl="0" marL="0" marR="0" rtl="0" algn="ctr">
                        <a:lnSpc>
                          <a:spcPct val="100000"/>
                        </a:lnSpc>
                        <a:spcBef>
                          <a:spcPts val="0"/>
                        </a:spcBef>
                        <a:spcAft>
                          <a:spcPts val="0"/>
                        </a:spcAft>
                        <a:buNone/>
                      </a:pPr>
                      <a:r>
                        <a:rPr b="1" i="0" lang="en-GB" sz="1100" u="none" cap="none" strike="noStrike">
                          <a:solidFill>
                            <a:srgbClr val="000000"/>
                          </a:solidFill>
                          <a:latin typeface="Quicksand"/>
                          <a:ea typeface="Quicksand"/>
                          <a:cs typeface="Quicksand"/>
                          <a:sym typeface="Quicksand"/>
                        </a:rPr>
                        <a:t>Nursery AM</a:t>
                      </a:r>
                      <a:endParaRPr sz="1100" u="none" cap="none" strike="noStrike">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Quicksand"/>
                          <a:ea typeface="Quicksand"/>
                          <a:cs typeface="Quicksand"/>
                          <a:sym typeface="Quicksand"/>
                        </a:rPr>
                        <a:t>Edie</a:t>
                      </a:r>
                      <a:endParaRPr sz="1100">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Quicksand"/>
                          <a:ea typeface="Quicksand"/>
                          <a:cs typeface="Quicksand"/>
                          <a:sym typeface="Quicksand"/>
                        </a:rPr>
                        <a:t>For always trying her best and being a great example to others.</a:t>
                      </a:r>
                      <a:endParaRPr sz="1100">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47100">
                <a:tc>
                  <a:txBody>
                    <a:bodyPr/>
                    <a:lstStyle/>
                    <a:p>
                      <a:pPr indent="0" lvl="0" marL="0" marR="0" rtl="0" algn="ctr">
                        <a:lnSpc>
                          <a:spcPct val="100000"/>
                        </a:lnSpc>
                        <a:spcBef>
                          <a:spcPts val="0"/>
                        </a:spcBef>
                        <a:spcAft>
                          <a:spcPts val="0"/>
                        </a:spcAft>
                        <a:buNone/>
                      </a:pPr>
                      <a:r>
                        <a:rPr b="1" i="0" lang="en-GB" sz="1100" u="none" cap="none" strike="noStrike">
                          <a:solidFill>
                            <a:srgbClr val="000000"/>
                          </a:solidFill>
                          <a:latin typeface="Quicksand"/>
                          <a:ea typeface="Quicksand"/>
                          <a:cs typeface="Quicksand"/>
                          <a:sym typeface="Quicksand"/>
                        </a:rPr>
                        <a:t>Nursery PM</a:t>
                      </a:r>
                      <a:endParaRPr sz="1100" u="none" cap="none" strike="noStrike">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Quicksand"/>
                          <a:ea typeface="Quicksand"/>
                          <a:cs typeface="Quicksand"/>
                          <a:sym typeface="Quicksand"/>
                        </a:rPr>
                        <a:t>Remi-Jai</a:t>
                      </a:r>
                      <a:endParaRPr sz="1100">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Quicksand"/>
                          <a:ea typeface="Quicksand"/>
                          <a:cs typeface="Quicksand"/>
                          <a:sym typeface="Quicksand"/>
                        </a:rPr>
                        <a:t>For trying hard &amp; </a:t>
                      </a:r>
                      <a:r>
                        <a:rPr lang="en-GB" sz="1100">
                          <a:latin typeface="Quicksand"/>
                          <a:ea typeface="Quicksand"/>
                          <a:cs typeface="Quicksand"/>
                          <a:sym typeface="Quicksand"/>
                        </a:rPr>
                        <a:t>managing</a:t>
                      </a:r>
                      <a:r>
                        <a:rPr lang="en-GB" sz="1100">
                          <a:latin typeface="Quicksand"/>
                          <a:ea typeface="Quicksand"/>
                          <a:cs typeface="Quicksand"/>
                          <a:sym typeface="Quicksand"/>
                        </a:rPr>
                        <a:t> so much more. </a:t>
                      </a:r>
                      <a:endParaRPr sz="1100">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47100">
                <a:tc>
                  <a:txBody>
                    <a:bodyPr/>
                    <a:lstStyle/>
                    <a:p>
                      <a:pPr indent="0" lvl="0" marL="0" marR="0" rtl="0" algn="ctr">
                        <a:lnSpc>
                          <a:spcPct val="100000"/>
                        </a:lnSpc>
                        <a:spcBef>
                          <a:spcPts val="0"/>
                        </a:spcBef>
                        <a:spcAft>
                          <a:spcPts val="0"/>
                        </a:spcAft>
                        <a:buNone/>
                      </a:pPr>
                      <a:r>
                        <a:rPr b="1" i="0" lang="en-GB" sz="1100" u="none" cap="none" strike="noStrike">
                          <a:solidFill>
                            <a:srgbClr val="000000"/>
                          </a:solidFill>
                          <a:latin typeface="Quicksand"/>
                          <a:ea typeface="Quicksand"/>
                          <a:cs typeface="Quicksand"/>
                          <a:sym typeface="Quicksand"/>
                        </a:rPr>
                        <a:t>Nursery 30</a:t>
                      </a:r>
                      <a:endParaRPr sz="1100" u="none" cap="none" strike="noStrike">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Quicksand"/>
                          <a:ea typeface="Quicksand"/>
                          <a:cs typeface="Quicksand"/>
                          <a:sym typeface="Quicksand"/>
                        </a:rPr>
                        <a:t>Emilia</a:t>
                      </a:r>
                      <a:endParaRPr sz="1100">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100">
                          <a:latin typeface="Quicksand"/>
                          <a:ea typeface="Quicksand"/>
                          <a:cs typeface="Quicksand"/>
                          <a:sym typeface="Quicksand"/>
                        </a:rPr>
                        <a:t>For </a:t>
                      </a:r>
                      <a:r>
                        <a:rPr lang="en-GB" sz="1100">
                          <a:latin typeface="Quicksand"/>
                          <a:ea typeface="Quicksand"/>
                          <a:cs typeface="Quicksand"/>
                          <a:sym typeface="Quicksand"/>
                        </a:rPr>
                        <a:t>always</a:t>
                      </a:r>
                      <a:r>
                        <a:rPr lang="en-GB" sz="1100">
                          <a:latin typeface="Quicksand"/>
                          <a:ea typeface="Quicksand"/>
                          <a:cs typeface="Quicksand"/>
                          <a:sym typeface="Quicksand"/>
                        </a:rPr>
                        <a:t> trying hard and making lots of </a:t>
                      </a:r>
                      <a:r>
                        <a:rPr lang="en-GB" sz="1100">
                          <a:latin typeface="Quicksand"/>
                          <a:ea typeface="Quicksand"/>
                          <a:cs typeface="Quicksand"/>
                          <a:sym typeface="Quicksand"/>
                        </a:rPr>
                        <a:t>progress</a:t>
                      </a:r>
                      <a:r>
                        <a:rPr lang="en-GB" sz="1100">
                          <a:latin typeface="Quicksand"/>
                          <a:ea typeface="Quicksand"/>
                          <a:cs typeface="Quicksand"/>
                          <a:sym typeface="Quicksand"/>
                        </a:rPr>
                        <a:t>.</a:t>
                      </a:r>
                      <a:endParaRPr sz="1100">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0575">
                <a:tc>
                  <a:txBody>
                    <a:bodyPr/>
                    <a:lstStyle/>
                    <a:p>
                      <a:pPr indent="0" lvl="0" marL="0" marR="0" rtl="0" algn="ctr">
                        <a:lnSpc>
                          <a:spcPct val="100000"/>
                        </a:lnSpc>
                        <a:spcBef>
                          <a:spcPts val="0"/>
                        </a:spcBef>
                        <a:spcAft>
                          <a:spcPts val="0"/>
                        </a:spcAft>
                        <a:buNone/>
                      </a:pPr>
                      <a:r>
                        <a:rPr b="1" i="0" lang="en-GB" sz="1100" u="none" cap="none" strike="noStrike">
                          <a:solidFill>
                            <a:srgbClr val="000000"/>
                          </a:solidFill>
                          <a:latin typeface="Quicksand"/>
                          <a:ea typeface="Quicksand"/>
                          <a:cs typeface="Quicksand"/>
                          <a:sym typeface="Quicksand"/>
                        </a:rPr>
                        <a:t>RB</a:t>
                      </a:r>
                      <a:endParaRPr sz="1100" u="none" cap="none" strike="noStrike">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Quicksand"/>
                          <a:ea typeface="Quicksand"/>
                          <a:cs typeface="Quicksand"/>
                          <a:sym typeface="Quicksand"/>
                        </a:rPr>
                        <a:t>Aaqib</a:t>
                      </a:r>
                      <a:endParaRPr sz="1100">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100">
                          <a:solidFill>
                            <a:srgbClr val="222222"/>
                          </a:solidFill>
                          <a:highlight>
                            <a:srgbClr val="FFFFFF"/>
                          </a:highlight>
                          <a:latin typeface="Quicksand"/>
                          <a:ea typeface="Quicksand"/>
                          <a:cs typeface="Quicksand"/>
                          <a:sym typeface="Quicksand"/>
                        </a:rPr>
                        <a:t>For always being sensible and hard working. </a:t>
                      </a:r>
                      <a:endParaRPr sz="1100">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4800">
                <a:tc>
                  <a:txBody>
                    <a:bodyPr/>
                    <a:lstStyle/>
                    <a:p>
                      <a:pPr indent="0" lvl="0" marL="0" marR="0" rtl="0" algn="ctr">
                        <a:lnSpc>
                          <a:spcPct val="100000"/>
                        </a:lnSpc>
                        <a:spcBef>
                          <a:spcPts val="0"/>
                        </a:spcBef>
                        <a:spcAft>
                          <a:spcPts val="0"/>
                        </a:spcAft>
                        <a:buNone/>
                      </a:pPr>
                      <a:r>
                        <a:rPr b="1" i="0" lang="en-GB" sz="1100" u="none" cap="none" strike="noStrike">
                          <a:solidFill>
                            <a:srgbClr val="000000"/>
                          </a:solidFill>
                          <a:latin typeface="Quicksand"/>
                          <a:ea typeface="Quicksand"/>
                          <a:cs typeface="Quicksand"/>
                          <a:sym typeface="Quicksand"/>
                        </a:rPr>
                        <a:t>RR</a:t>
                      </a:r>
                      <a:endParaRPr sz="1100" u="none" cap="none" strike="noStrike">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Quicksand"/>
                          <a:ea typeface="Quicksand"/>
                          <a:cs typeface="Quicksand"/>
                          <a:sym typeface="Quicksand"/>
                        </a:rPr>
                        <a:t>Darcie</a:t>
                      </a:r>
                      <a:endParaRPr sz="1100">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100">
                          <a:solidFill>
                            <a:srgbClr val="222222"/>
                          </a:solidFill>
                          <a:highlight>
                            <a:srgbClr val="FFFFFF"/>
                          </a:highlight>
                          <a:latin typeface="Quicksand"/>
                          <a:ea typeface="Quicksand"/>
                          <a:cs typeface="Quicksand"/>
                          <a:sym typeface="Quicksand"/>
                        </a:rPr>
                        <a:t>For being brave with new challenges she faces.</a:t>
                      </a:r>
                      <a:endParaRPr sz="1100">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64800">
                <a:tc>
                  <a:txBody>
                    <a:bodyPr/>
                    <a:lstStyle/>
                    <a:p>
                      <a:pPr indent="0" lvl="0" marL="0" marR="0" rtl="0" algn="ctr">
                        <a:lnSpc>
                          <a:spcPct val="100000"/>
                        </a:lnSpc>
                        <a:spcBef>
                          <a:spcPts val="0"/>
                        </a:spcBef>
                        <a:spcAft>
                          <a:spcPts val="0"/>
                        </a:spcAft>
                        <a:buNone/>
                      </a:pPr>
                      <a:r>
                        <a:rPr b="1" i="0" lang="en-GB" sz="1100" u="none" cap="none" strike="noStrike">
                          <a:solidFill>
                            <a:srgbClr val="000000"/>
                          </a:solidFill>
                          <a:latin typeface="Quicksand"/>
                          <a:ea typeface="Quicksand"/>
                          <a:cs typeface="Quicksand"/>
                          <a:sym typeface="Quicksand"/>
                        </a:rPr>
                        <a:t>1G</a:t>
                      </a:r>
                      <a:endParaRPr sz="1100" u="none" cap="none" strike="noStrike">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Quicksand"/>
                          <a:ea typeface="Quicksand"/>
                          <a:cs typeface="Quicksand"/>
                          <a:sym typeface="Quicksand"/>
                        </a:rPr>
                        <a:t>Marlie</a:t>
                      </a:r>
                      <a:endParaRPr sz="1100">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100">
                          <a:solidFill>
                            <a:srgbClr val="222222"/>
                          </a:solidFill>
                          <a:highlight>
                            <a:srgbClr val="FFFFFF"/>
                          </a:highlight>
                          <a:latin typeface="Quicksand"/>
                          <a:ea typeface="Quicksand"/>
                          <a:cs typeface="Quicksand"/>
                          <a:sym typeface="Quicksand"/>
                        </a:rPr>
                        <a:t>For being a role model to her peers and for showing perseverance when practising for our Christmas assembly- she was a superstar!</a:t>
                      </a:r>
                      <a:endParaRPr sz="1100">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44500">
                <a:tc>
                  <a:txBody>
                    <a:bodyPr/>
                    <a:lstStyle/>
                    <a:p>
                      <a:pPr indent="0" lvl="0" marL="0" marR="0" rtl="0" algn="ctr">
                        <a:lnSpc>
                          <a:spcPct val="100000"/>
                        </a:lnSpc>
                        <a:spcBef>
                          <a:spcPts val="0"/>
                        </a:spcBef>
                        <a:spcAft>
                          <a:spcPts val="0"/>
                        </a:spcAft>
                        <a:buNone/>
                      </a:pPr>
                      <a:r>
                        <a:rPr b="1" i="0" lang="en-GB" sz="1100" u="none" cap="none" strike="noStrike">
                          <a:solidFill>
                            <a:srgbClr val="000000"/>
                          </a:solidFill>
                          <a:latin typeface="Quicksand"/>
                          <a:ea typeface="Quicksand"/>
                          <a:cs typeface="Quicksand"/>
                          <a:sym typeface="Quicksand"/>
                        </a:rPr>
                        <a:t>1JT</a:t>
                      </a:r>
                      <a:endParaRPr sz="1100" u="none" cap="none" strike="noStrike">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Quicksand"/>
                          <a:ea typeface="Quicksand"/>
                          <a:cs typeface="Quicksand"/>
                          <a:sym typeface="Quicksand"/>
                        </a:rPr>
                        <a:t>Taiyon</a:t>
                      </a:r>
                      <a:endParaRPr sz="1100">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100">
                          <a:solidFill>
                            <a:srgbClr val="222222"/>
                          </a:solidFill>
                          <a:highlight>
                            <a:srgbClr val="FFFFFF"/>
                          </a:highlight>
                          <a:latin typeface="Quicksand"/>
                          <a:ea typeface="Quicksand"/>
                          <a:cs typeface="Quicksand"/>
                          <a:sym typeface="Quicksand"/>
                        </a:rPr>
                        <a:t>For showing kindness towards others</a:t>
                      </a:r>
                      <a:endParaRPr sz="1100">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40475">
                <a:tc>
                  <a:txBody>
                    <a:bodyPr/>
                    <a:lstStyle/>
                    <a:p>
                      <a:pPr indent="0" lvl="0" marL="0" marR="0" rtl="0" algn="ctr">
                        <a:lnSpc>
                          <a:spcPct val="100000"/>
                        </a:lnSpc>
                        <a:spcBef>
                          <a:spcPts val="0"/>
                        </a:spcBef>
                        <a:spcAft>
                          <a:spcPts val="0"/>
                        </a:spcAft>
                        <a:buNone/>
                      </a:pPr>
                      <a:r>
                        <a:rPr b="1" i="0" lang="en-GB" sz="1100" u="none" cap="none" strike="noStrike">
                          <a:solidFill>
                            <a:srgbClr val="000000"/>
                          </a:solidFill>
                          <a:latin typeface="Quicksand"/>
                          <a:ea typeface="Quicksand"/>
                          <a:cs typeface="Quicksand"/>
                          <a:sym typeface="Quicksand"/>
                        </a:rPr>
                        <a:t>2H</a:t>
                      </a:r>
                      <a:endParaRPr sz="1100" u="none" cap="none" strike="noStrike">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Quicksand"/>
                          <a:ea typeface="Quicksand"/>
                          <a:cs typeface="Quicksand"/>
                          <a:sym typeface="Quicksand"/>
                        </a:rPr>
                        <a:t>Lily T</a:t>
                      </a:r>
                      <a:endParaRPr sz="1100">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100">
                          <a:solidFill>
                            <a:srgbClr val="222222"/>
                          </a:solidFill>
                          <a:highlight>
                            <a:srgbClr val="FFFFFF"/>
                          </a:highlight>
                          <a:latin typeface="Quicksand"/>
                          <a:ea typeface="Quicksand"/>
                          <a:cs typeface="Quicksand"/>
                          <a:sym typeface="Quicksand"/>
                        </a:rPr>
                        <a:t>For always working hard and always having a positive outlook. </a:t>
                      </a:r>
                      <a:endParaRPr sz="1100">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44500">
                <a:tc>
                  <a:txBody>
                    <a:bodyPr/>
                    <a:lstStyle/>
                    <a:p>
                      <a:pPr indent="0" lvl="0" marL="0" marR="0" rtl="0" algn="ctr">
                        <a:lnSpc>
                          <a:spcPct val="100000"/>
                        </a:lnSpc>
                        <a:spcBef>
                          <a:spcPts val="0"/>
                        </a:spcBef>
                        <a:spcAft>
                          <a:spcPts val="0"/>
                        </a:spcAft>
                        <a:buNone/>
                      </a:pPr>
                      <a:r>
                        <a:rPr b="1" i="0" lang="en-GB" sz="1100" u="none" cap="none" strike="noStrike">
                          <a:solidFill>
                            <a:srgbClr val="000000"/>
                          </a:solidFill>
                          <a:latin typeface="Quicksand"/>
                          <a:ea typeface="Quicksand"/>
                          <a:cs typeface="Quicksand"/>
                          <a:sym typeface="Quicksand"/>
                        </a:rPr>
                        <a:t>2T</a:t>
                      </a:r>
                      <a:endParaRPr sz="1100" u="none" cap="none" strike="noStrike">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Quicksand"/>
                          <a:ea typeface="Quicksand"/>
                          <a:cs typeface="Quicksand"/>
                          <a:sym typeface="Quicksand"/>
                        </a:rPr>
                        <a:t>Oyin</a:t>
                      </a:r>
                      <a:endParaRPr sz="1100">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GB" sz="1100">
                          <a:solidFill>
                            <a:srgbClr val="222222"/>
                          </a:solidFill>
                          <a:highlight>
                            <a:srgbClr val="FFFFFF"/>
                          </a:highlight>
                          <a:latin typeface="Quicksand"/>
                          <a:ea typeface="Quicksand"/>
                          <a:cs typeface="Quicksand"/>
                          <a:sym typeface="Quicksand"/>
                        </a:rPr>
                        <a:t>For always being kind and polite to everyone.</a:t>
                      </a:r>
                      <a:endParaRPr sz="1100">
                        <a:solidFill>
                          <a:srgbClr val="222222"/>
                        </a:solidFill>
                        <a:highlight>
                          <a:srgbClr val="FFFFFF"/>
                        </a:highlight>
                        <a:latin typeface="Quicksand"/>
                        <a:ea typeface="Quicksand"/>
                        <a:cs typeface="Quicksand"/>
                        <a:sym typeface="Quicksand"/>
                      </a:endParaRPr>
                    </a:p>
                    <a:p>
                      <a:pPr indent="0" lvl="0" marL="0" rtl="0" algn="l">
                        <a:spcBef>
                          <a:spcPts val="0"/>
                        </a:spcBef>
                        <a:spcAft>
                          <a:spcPts val="0"/>
                        </a:spcAft>
                        <a:buNone/>
                      </a:pPr>
                      <a:r>
                        <a:t/>
                      </a:r>
                      <a:endParaRPr sz="1100">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43500">
                <a:tc>
                  <a:txBody>
                    <a:bodyPr/>
                    <a:lstStyle/>
                    <a:p>
                      <a:pPr indent="0" lvl="0" marL="0" marR="0" rtl="0" algn="ctr">
                        <a:lnSpc>
                          <a:spcPct val="100000"/>
                        </a:lnSpc>
                        <a:spcBef>
                          <a:spcPts val="0"/>
                        </a:spcBef>
                        <a:spcAft>
                          <a:spcPts val="0"/>
                        </a:spcAft>
                        <a:buNone/>
                      </a:pPr>
                      <a:r>
                        <a:rPr b="1" i="0" lang="en-GB" sz="1100" u="none" cap="none" strike="noStrike">
                          <a:solidFill>
                            <a:srgbClr val="000000"/>
                          </a:solidFill>
                          <a:latin typeface="Quicksand"/>
                          <a:ea typeface="Quicksand"/>
                          <a:cs typeface="Quicksand"/>
                          <a:sym typeface="Quicksand"/>
                        </a:rPr>
                        <a:t>3P</a:t>
                      </a:r>
                      <a:endParaRPr sz="1100" u="none" cap="none" strike="noStrike">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Quicksand"/>
                          <a:ea typeface="Quicksand"/>
                          <a:cs typeface="Quicksand"/>
                          <a:sym typeface="Quicksand"/>
                        </a:rPr>
                        <a:t>Keelan</a:t>
                      </a:r>
                      <a:endParaRPr sz="1100">
                        <a:latin typeface="Quicksand"/>
                        <a:ea typeface="Quicksand"/>
                        <a:cs typeface="Quicksand"/>
                        <a:sym typeface="Quicksand"/>
                      </a:endParaRPr>
                    </a:p>
                  </a:txBody>
                  <a:tcPr marT="24650" marB="24650" marR="24650" marL="24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100">
                          <a:solidFill>
                            <a:srgbClr val="222222"/>
                          </a:solidFill>
                          <a:highlight>
                            <a:srgbClr val="FFFFFF"/>
                          </a:highlight>
                          <a:latin typeface="Quicksand"/>
                          <a:ea typeface="Quicksand"/>
                          <a:cs typeface="Quicksand"/>
                          <a:sym typeface="Quicksand"/>
                        </a:rPr>
                        <a:t>For trying very hard in all subjects. </a:t>
                      </a:r>
                      <a:endParaRPr sz="1100">
                        <a:latin typeface="Quicksand"/>
                        <a:ea typeface="Quicksand"/>
                        <a:cs typeface="Quicksand"/>
                        <a:sym typeface="Quicksand"/>
                      </a:endParaRPr>
                    </a:p>
                  </a:txBody>
                  <a:tcPr marT="24650" marB="24650" marR="24650" marL="24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01600">
                <a:tc>
                  <a:txBody>
                    <a:bodyPr/>
                    <a:lstStyle/>
                    <a:p>
                      <a:pPr indent="0" lvl="0" marL="0" marR="0" rtl="0" algn="ctr">
                        <a:lnSpc>
                          <a:spcPct val="100000"/>
                        </a:lnSpc>
                        <a:spcBef>
                          <a:spcPts val="0"/>
                        </a:spcBef>
                        <a:spcAft>
                          <a:spcPts val="0"/>
                        </a:spcAft>
                        <a:buNone/>
                      </a:pPr>
                      <a:r>
                        <a:rPr b="1" i="0" lang="en-GB" sz="1100" u="none" cap="none" strike="noStrike">
                          <a:solidFill>
                            <a:srgbClr val="000000"/>
                          </a:solidFill>
                          <a:latin typeface="Quicksand"/>
                          <a:ea typeface="Quicksand"/>
                          <a:cs typeface="Quicksand"/>
                          <a:sym typeface="Quicksand"/>
                        </a:rPr>
                        <a:t>3W</a:t>
                      </a:r>
                      <a:endParaRPr sz="1100" u="none" cap="none" strike="noStrike">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200">
                          <a:latin typeface="Quicksand"/>
                          <a:ea typeface="Quicksand"/>
                          <a:cs typeface="Quicksand"/>
                          <a:sym typeface="Quicksand"/>
                        </a:rPr>
                        <a:t>Eliza</a:t>
                      </a:r>
                      <a:endParaRPr sz="1200">
                        <a:latin typeface="Quicksand"/>
                        <a:ea typeface="Quicksand"/>
                        <a:cs typeface="Quicksand"/>
                        <a:sym typeface="Quicksand"/>
                      </a:endParaRPr>
                    </a:p>
                  </a:txBody>
                  <a:tcPr marT="24650" marB="24650" marR="24650" marL="24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Quicksand"/>
                          <a:ea typeface="Quicksand"/>
                          <a:cs typeface="Quicksand"/>
                          <a:sym typeface="Quicksand"/>
                        </a:rPr>
                        <a:t>Eliza has a really positive </a:t>
                      </a:r>
                      <a:r>
                        <a:rPr lang="en-GB" sz="1200">
                          <a:latin typeface="Quicksand"/>
                          <a:ea typeface="Quicksand"/>
                          <a:cs typeface="Quicksand"/>
                          <a:sym typeface="Quicksand"/>
                        </a:rPr>
                        <a:t>attitude</a:t>
                      </a:r>
                      <a:r>
                        <a:rPr lang="en-GB" sz="1200">
                          <a:latin typeface="Quicksand"/>
                          <a:ea typeface="Quicksand"/>
                          <a:cs typeface="Quicksand"/>
                          <a:sym typeface="Quicksand"/>
                        </a:rPr>
                        <a:t> to learning and </a:t>
                      </a:r>
                      <a:r>
                        <a:rPr lang="en-GB" sz="1200">
                          <a:latin typeface="Quicksand"/>
                          <a:ea typeface="Quicksand"/>
                          <a:cs typeface="Quicksand"/>
                          <a:sym typeface="Quicksand"/>
                        </a:rPr>
                        <a:t>engages in</a:t>
                      </a:r>
                      <a:r>
                        <a:rPr lang="en-GB" sz="1200">
                          <a:latin typeface="Quicksand"/>
                          <a:ea typeface="Quicksand"/>
                          <a:cs typeface="Quicksand"/>
                          <a:sym typeface="Quicksand"/>
                        </a:rPr>
                        <a:t> all subjects. </a:t>
                      </a:r>
                      <a:endParaRPr sz="1200">
                        <a:latin typeface="Quicksand"/>
                        <a:ea typeface="Quicksand"/>
                        <a:cs typeface="Quicksand"/>
                        <a:sym typeface="Quicksand"/>
                      </a:endParaRPr>
                    </a:p>
                  </a:txBody>
                  <a:tcPr marT="24650" marB="24650" marR="24650" marL="24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14550">
                <a:tc>
                  <a:txBody>
                    <a:bodyPr/>
                    <a:lstStyle/>
                    <a:p>
                      <a:pPr indent="0" lvl="0" marL="0" marR="0" rtl="0" algn="ctr">
                        <a:lnSpc>
                          <a:spcPct val="100000"/>
                        </a:lnSpc>
                        <a:spcBef>
                          <a:spcPts val="0"/>
                        </a:spcBef>
                        <a:spcAft>
                          <a:spcPts val="0"/>
                        </a:spcAft>
                        <a:buNone/>
                      </a:pPr>
                      <a:r>
                        <a:rPr b="1" i="0" lang="en-GB" sz="1100" u="none" cap="none" strike="noStrike">
                          <a:solidFill>
                            <a:srgbClr val="000000"/>
                          </a:solidFill>
                          <a:latin typeface="Quicksand"/>
                          <a:ea typeface="Quicksand"/>
                          <a:cs typeface="Quicksand"/>
                          <a:sym typeface="Quicksand"/>
                        </a:rPr>
                        <a:t>4</a:t>
                      </a:r>
                      <a:r>
                        <a:rPr b="1" lang="en-GB" sz="1100">
                          <a:latin typeface="Quicksand"/>
                          <a:ea typeface="Quicksand"/>
                          <a:cs typeface="Quicksand"/>
                          <a:sym typeface="Quicksand"/>
                        </a:rPr>
                        <a:t>W</a:t>
                      </a:r>
                      <a:endParaRPr sz="1100" u="none" cap="none" strike="noStrike">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200">
                          <a:latin typeface="Quicksand"/>
                          <a:ea typeface="Quicksand"/>
                          <a:cs typeface="Quicksand"/>
                          <a:sym typeface="Quicksand"/>
                        </a:rPr>
                        <a:t>Shreeya </a:t>
                      </a:r>
                      <a:endParaRPr sz="1200">
                        <a:latin typeface="Quicksand"/>
                        <a:ea typeface="Quicksand"/>
                        <a:cs typeface="Quicksand"/>
                        <a:sym typeface="Quicksand"/>
                      </a:endParaRPr>
                    </a:p>
                  </a:txBody>
                  <a:tcPr marT="24650" marB="24650" marR="24650" marL="24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rgbClr val="222222"/>
                          </a:solidFill>
                          <a:highlight>
                            <a:srgbClr val="FFFFFF"/>
                          </a:highlight>
                          <a:latin typeface="Quicksand"/>
                          <a:ea typeface="Quicksand"/>
                          <a:cs typeface="Quicksand"/>
                          <a:sym typeface="Quicksand"/>
                        </a:rPr>
                        <a:t>For a conscientious attitude towards all her lessons.</a:t>
                      </a:r>
                      <a:endParaRPr sz="1200">
                        <a:latin typeface="Quicksand"/>
                        <a:ea typeface="Quicksand"/>
                        <a:cs typeface="Quicksand"/>
                        <a:sym typeface="Quicksand"/>
                      </a:endParaRPr>
                    </a:p>
                  </a:txBody>
                  <a:tcPr marT="24650" marB="24650" marR="24650" marL="24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39850">
                <a:tc>
                  <a:txBody>
                    <a:bodyPr/>
                    <a:lstStyle/>
                    <a:p>
                      <a:pPr indent="0" lvl="0" marL="0" marR="0" rtl="0" algn="ctr">
                        <a:lnSpc>
                          <a:spcPct val="100000"/>
                        </a:lnSpc>
                        <a:spcBef>
                          <a:spcPts val="0"/>
                        </a:spcBef>
                        <a:spcAft>
                          <a:spcPts val="0"/>
                        </a:spcAft>
                        <a:buNone/>
                      </a:pPr>
                      <a:r>
                        <a:rPr b="1" i="0" lang="en-GB" sz="1100" u="none" cap="none" strike="noStrike">
                          <a:solidFill>
                            <a:srgbClr val="000000"/>
                          </a:solidFill>
                          <a:latin typeface="Quicksand"/>
                          <a:ea typeface="Quicksand"/>
                          <a:cs typeface="Quicksand"/>
                          <a:sym typeface="Quicksand"/>
                        </a:rPr>
                        <a:t>4S</a:t>
                      </a:r>
                      <a:endParaRPr sz="1100" u="none" cap="none" strike="noStrike">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GB" sz="1200">
                          <a:solidFill>
                            <a:schemeClr val="dk1"/>
                          </a:solidFill>
                          <a:latin typeface="Quicksand"/>
                          <a:ea typeface="Quicksand"/>
                          <a:cs typeface="Quicksand"/>
                          <a:sym typeface="Quicksand"/>
                        </a:rPr>
                        <a:t>Rainah</a:t>
                      </a:r>
                      <a:endParaRPr sz="1200" u="none" cap="none" strike="noStrike">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a:latin typeface="Quicksand"/>
                          <a:ea typeface="Quicksand"/>
                          <a:cs typeface="Quicksand"/>
                          <a:sym typeface="Quicksand"/>
                        </a:rPr>
                        <a:t>For excellent listening skills and focused on her learning.</a:t>
                      </a:r>
                      <a:endParaRPr sz="1200">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98750">
                <a:tc>
                  <a:txBody>
                    <a:bodyPr/>
                    <a:lstStyle/>
                    <a:p>
                      <a:pPr indent="0" lvl="0" marL="0" marR="0" rtl="0" algn="ctr">
                        <a:lnSpc>
                          <a:spcPct val="100000"/>
                        </a:lnSpc>
                        <a:spcBef>
                          <a:spcPts val="0"/>
                        </a:spcBef>
                        <a:spcAft>
                          <a:spcPts val="0"/>
                        </a:spcAft>
                        <a:buNone/>
                      </a:pPr>
                      <a:r>
                        <a:rPr b="1" i="0" lang="en-GB" sz="1100" u="none" cap="none" strike="noStrike">
                          <a:solidFill>
                            <a:srgbClr val="000000"/>
                          </a:solidFill>
                          <a:latin typeface="Quicksand"/>
                          <a:ea typeface="Quicksand"/>
                          <a:cs typeface="Quicksand"/>
                          <a:sym typeface="Quicksand"/>
                        </a:rPr>
                        <a:t>5C</a:t>
                      </a:r>
                      <a:endParaRPr sz="1100" u="none" cap="none" strike="noStrike">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200">
                          <a:latin typeface="Quicksand"/>
                          <a:ea typeface="Quicksand"/>
                          <a:cs typeface="Quicksand"/>
                          <a:sym typeface="Quicksand"/>
                        </a:rPr>
                        <a:t>Alexa</a:t>
                      </a:r>
                      <a:endParaRPr sz="1200">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rgbClr val="222222"/>
                          </a:solidFill>
                          <a:highlight>
                            <a:srgbClr val="FFFFFF"/>
                          </a:highlight>
                          <a:latin typeface="Quicksand"/>
                          <a:ea typeface="Quicksand"/>
                          <a:cs typeface="Quicksand"/>
                          <a:sym typeface="Quicksand"/>
                        </a:rPr>
                        <a:t>For trying her best in Maths and developing confidence. Well done Alexa - keep up the good work.</a:t>
                      </a:r>
                      <a:endParaRPr sz="1200">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13650">
                <a:tc>
                  <a:txBody>
                    <a:bodyPr/>
                    <a:lstStyle/>
                    <a:p>
                      <a:pPr indent="0" lvl="0" marL="0" marR="0" rtl="0" algn="ctr">
                        <a:lnSpc>
                          <a:spcPct val="100000"/>
                        </a:lnSpc>
                        <a:spcBef>
                          <a:spcPts val="0"/>
                        </a:spcBef>
                        <a:spcAft>
                          <a:spcPts val="0"/>
                        </a:spcAft>
                        <a:buNone/>
                      </a:pPr>
                      <a:r>
                        <a:rPr b="1" i="0" lang="en-GB" sz="1100" u="none" cap="none" strike="noStrike">
                          <a:solidFill>
                            <a:srgbClr val="000000"/>
                          </a:solidFill>
                          <a:latin typeface="Quicksand"/>
                          <a:ea typeface="Quicksand"/>
                          <a:cs typeface="Quicksand"/>
                          <a:sym typeface="Quicksand"/>
                        </a:rPr>
                        <a:t>5</a:t>
                      </a:r>
                      <a:r>
                        <a:rPr b="1" lang="en-GB" sz="1100">
                          <a:latin typeface="Quicksand"/>
                          <a:ea typeface="Quicksand"/>
                          <a:cs typeface="Quicksand"/>
                          <a:sym typeface="Quicksand"/>
                        </a:rPr>
                        <a:t>W</a:t>
                      </a:r>
                      <a:endParaRPr sz="1100" u="none" cap="none" strike="noStrike">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Quicksand"/>
                          <a:ea typeface="Quicksand"/>
                          <a:cs typeface="Quicksand"/>
                          <a:sym typeface="Quicksand"/>
                        </a:rPr>
                        <a:t>Ellie</a:t>
                      </a:r>
                      <a:endParaRPr sz="1100">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100">
                          <a:solidFill>
                            <a:srgbClr val="222222"/>
                          </a:solidFill>
                          <a:highlight>
                            <a:srgbClr val="FFFFFF"/>
                          </a:highlight>
                          <a:latin typeface="Quicksand"/>
                          <a:ea typeface="Quicksand"/>
                          <a:cs typeface="Quicksand"/>
                          <a:sym typeface="Quicksand"/>
                        </a:rPr>
                        <a:t>For always coming into a school with a smile on her face, making others smile throughout the day, having an excellent attitude towards her work at all times and generally embodying all of the Old Park School Values. </a:t>
                      </a:r>
                      <a:endParaRPr sz="1100">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62825">
                <a:tc>
                  <a:txBody>
                    <a:bodyPr/>
                    <a:lstStyle/>
                    <a:p>
                      <a:pPr indent="0" lvl="0" marL="0" marR="0" rtl="0" algn="ctr">
                        <a:lnSpc>
                          <a:spcPct val="100000"/>
                        </a:lnSpc>
                        <a:spcBef>
                          <a:spcPts val="0"/>
                        </a:spcBef>
                        <a:spcAft>
                          <a:spcPts val="0"/>
                        </a:spcAft>
                        <a:buNone/>
                      </a:pPr>
                      <a:r>
                        <a:rPr b="1" i="0" lang="en-GB" sz="1100" u="none" cap="none" strike="noStrike">
                          <a:solidFill>
                            <a:srgbClr val="000000"/>
                          </a:solidFill>
                          <a:latin typeface="Quicksand"/>
                          <a:ea typeface="Quicksand"/>
                          <a:cs typeface="Quicksand"/>
                          <a:sym typeface="Quicksand"/>
                        </a:rPr>
                        <a:t>6M</a:t>
                      </a:r>
                      <a:endParaRPr sz="1100" u="none" cap="none" strike="noStrike">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Quicksand"/>
                          <a:ea typeface="Quicksand"/>
                          <a:cs typeface="Quicksand"/>
                          <a:sym typeface="Quicksand"/>
                        </a:rPr>
                        <a:t>Kallum</a:t>
                      </a:r>
                      <a:endParaRPr sz="1100">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100">
                          <a:solidFill>
                            <a:srgbClr val="222222"/>
                          </a:solidFill>
                          <a:highlight>
                            <a:srgbClr val="FFFFFF"/>
                          </a:highlight>
                          <a:latin typeface="Quicksand"/>
                          <a:ea typeface="Quicksand"/>
                          <a:cs typeface="Quicksand"/>
                          <a:sym typeface="Quicksand"/>
                        </a:rPr>
                        <a:t>Kallum has worked really hard and has  been really kind to everyone in class. </a:t>
                      </a:r>
                      <a:endParaRPr sz="1100">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601650">
                <a:tc>
                  <a:txBody>
                    <a:bodyPr/>
                    <a:lstStyle/>
                    <a:p>
                      <a:pPr indent="0" lvl="0" marL="0" marR="0" rtl="0" algn="ctr">
                        <a:lnSpc>
                          <a:spcPct val="100000"/>
                        </a:lnSpc>
                        <a:spcBef>
                          <a:spcPts val="0"/>
                        </a:spcBef>
                        <a:spcAft>
                          <a:spcPts val="0"/>
                        </a:spcAft>
                        <a:buNone/>
                      </a:pPr>
                      <a:r>
                        <a:rPr b="1" i="0" lang="en-GB" sz="1100" u="none" cap="none" strike="noStrike">
                          <a:solidFill>
                            <a:srgbClr val="000000"/>
                          </a:solidFill>
                          <a:latin typeface="Quicksand"/>
                          <a:ea typeface="Quicksand"/>
                          <a:cs typeface="Quicksand"/>
                          <a:sym typeface="Quicksand"/>
                        </a:rPr>
                        <a:t>6</a:t>
                      </a:r>
                      <a:r>
                        <a:rPr b="1" lang="en-GB" sz="1100">
                          <a:latin typeface="Quicksand"/>
                          <a:ea typeface="Quicksand"/>
                          <a:cs typeface="Quicksand"/>
                          <a:sym typeface="Quicksand"/>
                        </a:rPr>
                        <a:t>W</a:t>
                      </a:r>
                      <a:endParaRPr sz="1100" u="none" cap="none" strike="noStrike">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GB" sz="1100">
                          <a:latin typeface="Quicksand"/>
                          <a:ea typeface="Quicksand"/>
                          <a:cs typeface="Quicksand"/>
                          <a:sym typeface="Quicksand"/>
                        </a:rPr>
                        <a:t>Millie</a:t>
                      </a:r>
                      <a:endParaRPr sz="1100">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100">
                          <a:solidFill>
                            <a:srgbClr val="222222"/>
                          </a:solidFill>
                          <a:highlight>
                            <a:srgbClr val="FFFFFF"/>
                          </a:highlight>
                          <a:latin typeface="Quicksand"/>
                          <a:ea typeface="Quicksand"/>
                          <a:cs typeface="Quicksand"/>
                          <a:sym typeface="Quicksand"/>
                        </a:rPr>
                        <a:t>Millie for being a caring friend to others and showing enthusiasm in all lessons.</a:t>
                      </a:r>
                      <a:endParaRPr sz="1100">
                        <a:latin typeface="Quicksand"/>
                        <a:ea typeface="Quicksand"/>
                        <a:cs typeface="Quicksand"/>
                        <a:sym typeface="Quicksand"/>
                      </a:endParaRPr>
                    </a:p>
                  </a:txBody>
                  <a:tcPr marT="61650" marB="61650" marR="61650" marL="616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71" name="Google Shape;71;p8"/>
          <p:cNvSpPr txBox="1"/>
          <p:nvPr/>
        </p:nvSpPr>
        <p:spPr>
          <a:xfrm>
            <a:off x="685800" y="457200"/>
            <a:ext cx="26004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latin typeface="Quicksand"/>
                <a:ea typeface="Quicksand"/>
                <a:cs typeface="Quicksand"/>
                <a:sym typeface="Quicksand"/>
              </a:rPr>
              <a:t>December Star Pupils </a:t>
            </a:r>
            <a:endParaRPr b="1" sz="1600">
              <a:latin typeface="Quicksand"/>
              <a:ea typeface="Quicksand"/>
              <a:cs typeface="Quicksand"/>
              <a:sym typeface="Quicksand"/>
            </a:endParaRPr>
          </a:p>
        </p:txBody>
      </p:sp>
      <p:pic>
        <p:nvPicPr>
          <p:cNvPr id="72" name="Google Shape;72;p8"/>
          <p:cNvPicPr preferRelativeResize="0"/>
          <p:nvPr/>
        </p:nvPicPr>
        <p:blipFill rotWithShape="1">
          <a:blip r:embed="rId4">
            <a:alphaModFix/>
          </a:blip>
          <a:srcRect b="17300" l="0" r="0" t="0"/>
          <a:stretch/>
        </p:blipFill>
        <p:spPr>
          <a:xfrm>
            <a:off x="3333750" y="0"/>
            <a:ext cx="3819525" cy="895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76" name="Shape 76"/>
        <p:cNvGrpSpPr/>
        <p:nvPr/>
      </p:nvGrpSpPr>
      <p:grpSpPr>
        <a:xfrm>
          <a:off x="0" y="0"/>
          <a:ext cx="0" cy="0"/>
          <a:chOff x="0" y="0"/>
          <a:chExt cx="0" cy="0"/>
        </a:xfrm>
      </p:grpSpPr>
      <p:pic>
        <p:nvPicPr>
          <p:cNvPr id="77" name="Google Shape;77;p9"/>
          <p:cNvPicPr preferRelativeResize="0"/>
          <p:nvPr/>
        </p:nvPicPr>
        <p:blipFill>
          <a:blip r:embed="rId3">
            <a:alphaModFix/>
          </a:blip>
          <a:stretch>
            <a:fillRect/>
          </a:stretch>
        </p:blipFill>
        <p:spPr>
          <a:xfrm>
            <a:off x="152400" y="152400"/>
            <a:ext cx="7124174" cy="100816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1" name="Shape 81"/>
        <p:cNvGrpSpPr/>
        <p:nvPr/>
      </p:nvGrpSpPr>
      <p:grpSpPr>
        <a:xfrm>
          <a:off x="0" y="0"/>
          <a:ext cx="0" cy="0"/>
          <a:chOff x="0" y="0"/>
          <a:chExt cx="0" cy="0"/>
        </a:xfrm>
      </p:grpSpPr>
      <p:sp>
        <p:nvSpPr>
          <p:cNvPr id="82" name="Google Shape;82;p10"/>
          <p:cNvSpPr txBox="1"/>
          <p:nvPr/>
        </p:nvSpPr>
        <p:spPr>
          <a:xfrm>
            <a:off x="156100" y="285750"/>
            <a:ext cx="7264200" cy="9611400"/>
          </a:xfrm>
          <a:prstGeom prst="rect">
            <a:avLst/>
          </a:prstGeom>
          <a:noFill/>
          <a:ln cap="flat" cmpd="sng" w="19050">
            <a:solidFill>
              <a:srgbClr val="3D85C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en-GB"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en-GB"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en-GB"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en-GB"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en-GB"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en-GB" sz="1400" u="none" cap="none" strike="noStrike">
                <a:solidFill>
                  <a:srgbClr val="000000"/>
                </a:solidFill>
                <a:latin typeface="Arial"/>
                <a:ea typeface="Arial"/>
                <a:cs typeface="Arial"/>
                <a:sym typeface="Arial"/>
              </a:rPr>
            </a:br>
            <a:r>
              <a:rPr b="0" i="0" lang="en-GB" sz="14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1200"/>
              </a:spcAft>
              <a:buClr>
                <a:schemeClr val="dk1"/>
              </a:buClr>
              <a:buSzPts val="1100"/>
              <a:buFont typeface="Arial"/>
              <a:buNone/>
            </a:pPr>
            <a:r>
              <a:t/>
            </a:r>
            <a:endParaRPr b="0" i="0" sz="1400" u="none" cap="none" strike="noStrike">
              <a:solidFill>
                <a:schemeClr val="dk1"/>
              </a:solidFill>
              <a:latin typeface="Arial"/>
              <a:ea typeface="Arial"/>
              <a:cs typeface="Arial"/>
              <a:sym typeface="Arial"/>
            </a:endParaRPr>
          </a:p>
        </p:txBody>
      </p:sp>
      <p:graphicFrame>
        <p:nvGraphicFramePr>
          <p:cNvPr id="83" name="Google Shape;83;p10"/>
          <p:cNvGraphicFramePr/>
          <p:nvPr/>
        </p:nvGraphicFramePr>
        <p:xfrm>
          <a:off x="444814" y="730016"/>
          <a:ext cx="3000000" cy="3000000"/>
        </p:xfrm>
        <a:graphic>
          <a:graphicData uri="http://schemas.openxmlformats.org/drawingml/2006/table">
            <a:tbl>
              <a:tblPr bandRow="1" firstRow="1">
                <a:noFill/>
                <a:tableStyleId>{964FC64D-0832-4933-90F1-67D72613096A}</a:tableStyleId>
              </a:tblPr>
              <a:tblGrid>
                <a:gridCol w="6670025"/>
              </a:tblGrid>
              <a:tr h="3413675">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p>
                      <a:pPr indent="0" lvl="0" marL="0" marR="0" rtl="0" algn="l">
                        <a:lnSpc>
                          <a:spcPct val="100000"/>
                        </a:lnSpc>
                        <a:spcBef>
                          <a:spcPts val="0"/>
                        </a:spcBef>
                        <a:spcAft>
                          <a:spcPts val="0"/>
                        </a:spcAft>
                        <a:buClr>
                          <a:schemeClr val="dk1"/>
                        </a:buClr>
                        <a:buSzPts val="1400"/>
                        <a:buFont typeface="Arial"/>
                        <a:buNone/>
                      </a:pPr>
                      <a:r>
                        <a:rPr b="1" lang="en-GB" sz="1400" u="sng" cap="none" strike="noStrike">
                          <a:solidFill>
                            <a:schemeClr val="dk1"/>
                          </a:solidFill>
                          <a:latin typeface="Quicksand"/>
                          <a:ea typeface="Quicksand"/>
                          <a:cs typeface="Quicksand"/>
                          <a:sym typeface="Quicksand"/>
                        </a:rPr>
                        <a:t>Admission Arrangements – September 2023</a:t>
                      </a:r>
                      <a:endParaRPr b="1" sz="1400" u="sng" cap="none" strike="noStrike">
                        <a:solidFill>
                          <a:schemeClr val="dk1"/>
                        </a:solidFill>
                        <a:latin typeface="Quicksand"/>
                        <a:ea typeface="Quicksand"/>
                        <a:cs typeface="Quicksand"/>
                        <a:sym typeface="Quicksand"/>
                      </a:endParaRPr>
                    </a:p>
                    <a:p>
                      <a:pPr indent="0" lvl="0" marL="0" marR="0" rtl="0" algn="l">
                        <a:lnSpc>
                          <a:spcPct val="100000"/>
                        </a:lnSpc>
                        <a:spcBef>
                          <a:spcPts val="0"/>
                        </a:spcBef>
                        <a:spcAft>
                          <a:spcPts val="0"/>
                        </a:spcAft>
                        <a:buClr>
                          <a:schemeClr val="dk1"/>
                        </a:buClr>
                        <a:buSzPts val="1200"/>
                        <a:buFont typeface="Arial"/>
                        <a:buNone/>
                      </a:pPr>
                      <a:r>
                        <a:rPr lang="en-GB" sz="1400" cap="none" strike="noStrike">
                          <a:solidFill>
                            <a:schemeClr val="dk1"/>
                          </a:solidFill>
                          <a:latin typeface="Quicksand"/>
                          <a:ea typeface="Quicksand"/>
                          <a:cs typeface="Quicksand"/>
                          <a:sym typeface="Quicksand"/>
                        </a:rPr>
                        <a:t>        </a:t>
                      </a:r>
                      <a:r>
                        <a:rPr lang="en-GB" sz="1400" u="none" cap="none" strike="noStrike">
                          <a:solidFill>
                            <a:schemeClr val="dk1"/>
                          </a:solidFill>
                          <a:latin typeface="Quicksand"/>
                          <a:ea typeface="Quicksand"/>
                          <a:cs typeface="Quicksand"/>
                          <a:sym typeface="Quicksand"/>
                        </a:rPr>
                        <a:t>  </a:t>
                      </a:r>
                      <a:endParaRPr sz="1200" u="none" cap="none" strike="noStrike">
                        <a:solidFill>
                          <a:schemeClr val="dk1"/>
                        </a:solidFill>
                        <a:latin typeface="Quicksand"/>
                        <a:ea typeface="Quicksand"/>
                        <a:cs typeface="Quicksand"/>
                        <a:sym typeface="Quicksand"/>
                      </a:endParaRPr>
                    </a:p>
                    <a:p>
                      <a:pPr indent="0" lvl="0" marL="0" marR="0" rtl="0" algn="l">
                        <a:lnSpc>
                          <a:spcPct val="100000"/>
                        </a:lnSpc>
                        <a:spcBef>
                          <a:spcPts val="0"/>
                        </a:spcBef>
                        <a:spcAft>
                          <a:spcPts val="0"/>
                        </a:spcAft>
                        <a:buClr>
                          <a:schemeClr val="dk1"/>
                        </a:buClr>
                        <a:buSzPts val="1400"/>
                        <a:buFont typeface="Arial"/>
                        <a:buNone/>
                      </a:pPr>
                      <a:r>
                        <a:rPr lang="en-GB" sz="1400" u="none" cap="none" strike="noStrike">
                          <a:solidFill>
                            <a:schemeClr val="dk1"/>
                          </a:solidFill>
                          <a:latin typeface="Quicksand"/>
                          <a:ea typeface="Quicksand"/>
                          <a:cs typeface="Quicksand"/>
                          <a:sym typeface="Quicksand"/>
                        </a:rPr>
                        <a:t>The application for parents of current nursery children (D.O.B: 1/9/2018-31/8/20</a:t>
                      </a:r>
                      <a:r>
                        <a:rPr lang="en-GB">
                          <a:solidFill>
                            <a:schemeClr val="dk1"/>
                          </a:solidFill>
                          <a:latin typeface="Quicksand"/>
                          <a:ea typeface="Quicksand"/>
                          <a:cs typeface="Quicksand"/>
                          <a:sym typeface="Quicksand"/>
                        </a:rPr>
                        <a:t>19</a:t>
                      </a:r>
                      <a:r>
                        <a:rPr lang="en-GB" sz="1400" u="none" cap="none" strike="noStrike">
                          <a:solidFill>
                            <a:schemeClr val="dk1"/>
                          </a:solidFill>
                          <a:latin typeface="Quicksand"/>
                          <a:ea typeface="Quicksand"/>
                          <a:cs typeface="Quicksand"/>
                          <a:sym typeface="Quicksand"/>
                        </a:rPr>
                        <a:t>) to apply online for a reception place opened on 12th September 2022. Please note,  the closing date is 15th January 2023.  </a:t>
                      </a:r>
                      <a:endParaRPr sz="1400" u="none" cap="none" strike="noStrike">
                        <a:solidFill>
                          <a:schemeClr val="dk1"/>
                        </a:solidFill>
                        <a:latin typeface="Quicksand"/>
                        <a:ea typeface="Quicksand"/>
                        <a:cs typeface="Quicksand"/>
                        <a:sym typeface="Quicksand"/>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solidFill>
                          <a:schemeClr val="dk1"/>
                        </a:solidFill>
                        <a:latin typeface="Quicksand"/>
                        <a:ea typeface="Quicksand"/>
                        <a:cs typeface="Quicksand"/>
                        <a:sym typeface="Quicksand"/>
                      </a:endParaRPr>
                    </a:p>
                    <a:p>
                      <a:pPr indent="0" lvl="0" marL="0" marR="0" rtl="0" algn="l">
                        <a:lnSpc>
                          <a:spcPct val="100000"/>
                        </a:lnSpc>
                        <a:spcBef>
                          <a:spcPts val="0"/>
                        </a:spcBef>
                        <a:spcAft>
                          <a:spcPts val="0"/>
                        </a:spcAft>
                        <a:buClr>
                          <a:schemeClr val="dk1"/>
                        </a:buClr>
                        <a:buSzPts val="1400"/>
                        <a:buFont typeface="Arial"/>
                        <a:buNone/>
                      </a:pPr>
                      <a:r>
                        <a:rPr lang="en-GB" sz="1400" u="none" cap="none" strike="noStrike">
                          <a:solidFill>
                            <a:schemeClr val="dk1"/>
                          </a:solidFill>
                          <a:latin typeface="Quicksand"/>
                          <a:ea typeface="Quicksand"/>
                          <a:cs typeface="Quicksand"/>
                          <a:sym typeface="Quicksand"/>
                        </a:rPr>
                        <a:t>Can you please inform the school office when you have completed your online application either by ringing or emailing school.office.</a:t>
                      </a:r>
                      <a:endParaRPr sz="1400" u="none" cap="none" strike="noStrike">
                        <a:solidFill>
                          <a:schemeClr val="dk1"/>
                        </a:solidFill>
                        <a:latin typeface="Quicksand"/>
                        <a:ea typeface="Quicksand"/>
                        <a:cs typeface="Quicksand"/>
                        <a:sym typeface="Quicksand"/>
                      </a:endParaRPr>
                    </a:p>
                    <a:p>
                      <a:pPr indent="0" lvl="0" marL="0" marR="0" rtl="0" algn="l">
                        <a:lnSpc>
                          <a:spcPct val="100000"/>
                        </a:lnSpc>
                        <a:spcBef>
                          <a:spcPts val="0"/>
                        </a:spcBef>
                        <a:spcAft>
                          <a:spcPts val="0"/>
                        </a:spcAft>
                        <a:buClr>
                          <a:schemeClr val="dk1"/>
                        </a:buClr>
                        <a:buSzPts val="1400"/>
                        <a:buFont typeface="Arial"/>
                        <a:buNone/>
                      </a:pPr>
                      <a:r>
                        <a:rPr lang="en-GB">
                          <a:solidFill>
                            <a:schemeClr val="dk1"/>
                          </a:solidFill>
                          <a:latin typeface="Quicksand"/>
                          <a:ea typeface="Quicksand"/>
                          <a:cs typeface="Quicksand"/>
                          <a:sym typeface="Quicksand"/>
                        </a:rPr>
                        <a:t> </a:t>
                      </a:r>
                      <a:endParaRPr>
                        <a:solidFill>
                          <a:schemeClr val="dk1"/>
                        </a:solidFill>
                        <a:latin typeface="Quicksand"/>
                        <a:ea typeface="Quicksand"/>
                        <a:cs typeface="Quicksand"/>
                        <a:sym typeface="Quicksand"/>
                      </a:endParaRPr>
                    </a:p>
                    <a:p>
                      <a:pPr indent="0" lvl="0" marL="0" marR="0" rtl="0" algn="l">
                        <a:lnSpc>
                          <a:spcPct val="100000"/>
                        </a:lnSpc>
                        <a:spcBef>
                          <a:spcPts val="0"/>
                        </a:spcBef>
                        <a:spcAft>
                          <a:spcPts val="0"/>
                        </a:spcAft>
                        <a:buClr>
                          <a:schemeClr val="dk1"/>
                        </a:buClr>
                        <a:buSzPts val="1400"/>
                        <a:buFont typeface="Arial"/>
                        <a:buNone/>
                      </a:pPr>
                      <a:r>
                        <a:rPr lang="en-GB">
                          <a:solidFill>
                            <a:schemeClr val="dk1"/>
                          </a:solidFill>
                          <a:latin typeface="Quicksand"/>
                          <a:ea typeface="Quicksand"/>
                          <a:cs typeface="Quicksand"/>
                          <a:sym typeface="Quicksand"/>
                        </a:rPr>
                        <a:t>                 </a:t>
                      </a:r>
                      <a:endParaRPr>
                        <a:solidFill>
                          <a:schemeClr val="dk1"/>
                        </a:solidFill>
                        <a:latin typeface="Quicksand"/>
                        <a:ea typeface="Quicksand"/>
                        <a:cs typeface="Quicksand"/>
                        <a:sym typeface="Quicksand"/>
                      </a:endParaRPr>
                    </a:p>
                    <a:p>
                      <a:pPr indent="0" lvl="0" marL="0" marR="0" rtl="0" algn="l">
                        <a:lnSpc>
                          <a:spcPct val="100000"/>
                        </a:lnSpc>
                        <a:spcBef>
                          <a:spcPts val="0"/>
                        </a:spcBef>
                        <a:spcAft>
                          <a:spcPts val="0"/>
                        </a:spcAft>
                        <a:buClr>
                          <a:schemeClr val="dk1"/>
                        </a:buClr>
                        <a:buSzPts val="1400"/>
                        <a:buFont typeface="Arial"/>
                        <a:buNone/>
                      </a:pPr>
                      <a:r>
                        <a:rPr lang="en-GB">
                          <a:solidFill>
                            <a:schemeClr val="dk1"/>
                          </a:solidFill>
                          <a:latin typeface="Quicksand"/>
                          <a:ea typeface="Quicksand"/>
                          <a:cs typeface="Quicksand"/>
                          <a:sym typeface="Quicksand"/>
                        </a:rPr>
                        <a:t>                                  </a:t>
                      </a:r>
                      <a:r>
                        <a:rPr lang="en-GB" sz="1400" u="none" cap="none" strike="noStrike">
                          <a:solidFill>
                            <a:schemeClr val="dk1"/>
                          </a:solidFill>
                          <a:latin typeface="Quicksand"/>
                          <a:ea typeface="Quicksand"/>
                          <a:cs typeface="Quicksand"/>
                          <a:sym typeface="Quicksand"/>
                        </a:rPr>
                        <a:t>Please check you have received an online receipt as                      </a:t>
                      </a:r>
                      <a:endParaRPr sz="1400" u="none" cap="none" strike="noStrike">
                        <a:solidFill>
                          <a:schemeClr val="dk1"/>
                        </a:solidFill>
                        <a:latin typeface="Quicksand"/>
                        <a:ea typeface="Quicksand"/>
                        <a:cs typeface="Quicksand"/>
                        <a:sym typeface="Quicksand"/>
                      </a:endParaRPr>
                    </a:p>
                    <a:p>
                      <a:pPr indent="0" lvl="0" marL="0" marR="0" rtl="0" algn="l">
                        <a:lnSpc>
                          <a:spcPct val="100000"/>
                        </a:lnSpc>
                        <a:spcBef>
                          <a:spcPts val="0"/>
                        </a:spcBef>
                        <a:spcAft>
                          <a:spcPts val="0"/>
                        </a:spcAft>
                        <a:buClr>
                          <a:schemeClr val="dk1"/>
                        </a:buClr>
                        <a:buSzPts val="1400"/>
                        <a:buFont typeface="Arial"/>
                        <a:buNone/>
                      </a:pPr>
                      <a:r>
                        <a:rPr lang="en-GB">
                          <a:solidFill>
                            <a:schemeClr val="dk1"/>
                          </a:solidFill>
                          <a:latin typeface="Quicksand"/>
                          <a:ea typeface="Quicksand"/>
                          <a:cs typeface="Quicksand"/>
                          <a:sym typeface="Quicksand"/>
                        </a:rPr>
                        <a:t>                                  </a:t>
                      </a:r>
                      <a:r>
                        <a:rPr lang="en-GB" sz="1400" u="none" cap="none" strike="noStrike">
                          <a:solidFill>
                            <a:schemeClr val="dk1"/>
                          </a:solidFill>
                          <a:latin typeface="Quicksand"/>
                          <a:ea typeface="Quicksand"/>
                          <a:cs typeface="Quicksand"/>
                          <a:sym typeface="Quicksand"/>
                        </a:rPr>
                        <a:t>confirmation you have submitted your application </a:t>
                      </a:r>
                      <a:endParaRPr sz="1400" u="none" cap="none" strike="noStrike">
                        <a:solidFill>
                          <a:schemeClr val="dk1"/>
                        </a:solidFill>
                        <a:latin typeface="Quicksand"/>
                        <a:ea typeface="Quicksand"/>
                        <a:cs typeface="Quicksand"/>
                        <a:sym typeface="Quicksand"/>
                      </a:endParaRPr>
                    </a:p>
                    <a:p>
                      <a:pPr indent="0" lvl="0" marL="0" marR="0" rtl="0" algn="l">
                        <a:lnSpc>
                          <a:spcPct val="100000"/>
                        </a:lnSpc>
                        <a:spcBef>
                          <a:spcPts val="0"/>
                        </a:spcBef>
                        <a:spcAft>
                          <a:spcPts val="0"/>
                        </a:spcAft>
                        <a:buClr>
                          <a:schemeClr val="dk1"/>
                        </a:buClr>
                        <a:buSzPts val="1400"/>
                        <a:buFont typeface="Arial"/>
                        <a:buNone/>
                      </a:pPr>
                      <a:r>
                        <a:rPr lang="en-GB">
                          <a:solidFill>
                            <a:schemeClr val="dk1"/>
                          </a:solidFill>
                          <a:latin typeface="Quicksand"/>
                          <a:ea typeface="Quicksand"/>
                          <a:cs typeface="Quicksand"/>
                          <a:sym typeface="Quicksand"/>
                        </a:rPr>
                        <a:t>                                  </a:t>
                      </a:r>
                      <a:r>
                        <a:rPr lang="en-GB" sz="1400" u="none" cap="none" strike="noStrike">
                          <a:solidFill>
                            <a:schemeClr val="dk1"/>
                          </a:solidFill>
                          <a:latin typeface="Quicksand"/>
                          <a:ea typeface="Quicksand"/>
                          <a:cs typeface="Quicksand"/>
                          <a:sym typeface="Quicksand"/>
                        </a:rPr>
                        <a:t>correctly. It is important to keep this receipt safe.</a:t>
                      </a:r>
                      <a:endParaRPr sz="1200" u="none" cap="none" strike="noStrike">
                        <a:solidFill>
                          <a:schemeClr val="dk1"/>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t/>
                      </a:r>
                      <a:endParaRPr sz="13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bl>
          </a:graphicData>
        </a:graphic>
      </p:graphicFrame>
      <p:graphicFrame>
        <p:nvGraphicFramePr>
          <p:cNvPr id="84" name="Google Shape;84;p10"/>
          <p:cNvGraphicFramePr/>
          <p:nvPr/>
        </p:nvGraphicFramePr>
        <p:xfrm>
          <a:off x="352514" y="4445105"/>
          <a:ext cx="3000000" cy="3000000"/>
        </p:xfrm>
        <a:graphic>
          <a:graphicData uri="http://schemas.openxmlformats.org/drawingml/2006/table">
            <a:tbl>
              <a:tblPr bandRow="1" firstRow="1">
                <a:noFill/>
                <a:tableStyleId>{964FC64D-0832-4933-90F1-67D72613096A}</a:tableStyleId>
              </a:tblPr>
              <a:tblGrid>
                <a:gridCol w="6670025"/>
              </a:tblGrid>
              <a:tr h="4013675">
                <a:tc>
                  <a:txBody>
                    <a:bodyPr/>
                    <a:lstStyle/>
                    <a:p>
                      <a:pPr indent="0" lvl="0" marL="0" marR="0" rtl="0" algn="ctr">
                        <a:lnSpc>
                          <a:spcPct val="100000"/>
                        </a:lnSpc>
                        <a:spcBef>
                          <a:spcPts val="0"/>
                        </a:spcBef>
                        <a:spcAft>
                          <a:spcPts val="0"/>
                        </a:spcAft>
                        <a:buClr>
                          <a:srgbClr val="000000"/>
                        </a:buClr>
                        <a:buSzPts val="1400"/>
                        <a:buFont typeface="Arial"/>
                        <a:buNone/>
                      </a:pPr>
                      <a:r>
                        <a:rPr b="1" lang="en-GB" sz="1300" u="none" cap="none" strike="noStrike">
                          <a:latin typeface="Quicksand"/>
                          <a:ea typeface="Quicksand"/>
                          <a:cs typeface="Quicksand"/>
                          <a:sym typeface="Quicksand"/>
                        </a:rPr>
                        <a:t>National School Funding - For your information</a:t>
                      </a:r>
                      <a:endParaRPr b="1" sz="1300" u="none" cap="none" strike="noStrike">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t/>
                      </a:r>
                      <a:endParaRPr sz="1100" u="none" cap="none" strike="noStrike">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rPr lang="en-GB" sz="1300" u="none" cap="none" strike="noStrike">
                          <a:latin typeface="Quicksand"/>
                          <a:ea typeface="Quicksand"/>
                          <a:cs typeface="Quicksand"/>
                          <a:sym typeface="Quicksand"/>
                        </a:rPr>
                        <a:t>As you may be aware, lack of school funding is causing difficulties in schools across the country, it is impacting the provision that that schools are able to deliver.  This is impacting and will continue to impact on staffing and resources in schools nationally unless there is change.</a:t>
                      </a:r>
                      <a:endParaRPr sz="1300" u="none" cap="none" strike="noStrike">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t/>
                      </a:r>
                      <a:endParaRPr sz="1300" u="none" cap="none" strike="noStrike">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rPr lang="en-GB" sz="1300" u="none" cap="none" strike="noStrike">
                          <a:latin typeface="Quicksand"/>
                          <a:ea typeface="Quicksand"/>
                          <a:cs typeface="Quicksand"/>
                          <a:sym typeface="Quicksand"/>
                        </a:rPr>
                        <a:t>Below are links to various website that share the challenges facing schools.  If you google school funding you will find many more articles that share information about the situation. </a:t>
                      </a:r>
                      <a:endParaRPr sz="1300" u="none" cap="none" strike="noStrike">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rPr lang="en-GB" sz="1300" u="none" cap="none" strike="noStrike">
                          <a:latin typeface="Quicksand"/>
                          <a:ea typeface="Quicksand"/>
                          <a:cs typeface="Quicksand"/>
                          <a:sym typeface="Quicksand"/>
                        </a:rPr>
                        <a:t> </a:t>
                      </a:r>
                      <a:endParaRPr sz="1300" u="none" cap="none" strike="noStrike">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300"/>
                        <a:buFont typeface="Arial"/>
                        <a:buNone/>
                      </a:pPr>
                      <a:r>
                        <a:rPr lang="en-GB" sz="1300" u="sng" cap="none" strike="noStrike">
                          <a:solidFill>
                            <a:schemeClr val="hlink"/>
                          </a:solidFill>
                          <a:latin typeface="Quicksand"/>
                          <a:ea typeface="Quicksand"/>
                          <a:cs typeface="Quicksand"/>
                          <a:sym typeface="Quicksand"/>
                          <a:hlinkClick r:id="rId3"/>
                        </a:rPr>
                        <a:t>https://www.naht.org.uk/Our-Priorities/Funding</a:t>
                      </a:r>
                      <a:endParaRPr sz="1300" u="none" cap="none" strike="noStrike">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300"/>
                        <a:buFont typeface="Arial"/>
                        <a:buNone/>
                      </a:pPr>
                      <a:r>
                        <a:rPr lang="en-GB" sz="1300" u="sng" cap="none" strike="noStrike">
                          <a:solidFill>
                            <a:schemeClr val="hlink"/>
                          </a:solidFill>
                          <a:latin typeface="Quicksand"/>
                          <a:ea typeface="Quicksand"/>
                          <a:cs typeface="Quicksand"/>
                          <a:sym typeface="Quicksand"/>
                          <a:hlinkClick r:id="rId4"/>
                        </a:rPr>
                        <a:t>https://www.theguardian.com/education/2022/aug/02/schools-in-england-face-funding-crisis-as-costs-soar-study-warns</a:t>
                      </a:r>
                      <a:endParaRPr sz="1300" u="none" cap="none" strike="noStrike">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300"/>
                        <a:buFont typeface="Arial"/>
                        <a:buNone/>
                      </a:pPr>
                      <a:r>
                        <a:rPr lang="en-GB" sz="1300" u="sng" cap="none" strike="noStrike">
                          <a:solidFill>
                            <a:schemeClr val="hlink"/>
                          </a:solidFill>
                          <a:latin typeface="Quicksand"/>
                          <a:ea typeface="Quicksand"/>
                          <a:cs typeface="Quicksand"/>
                          <a:sym typeface="Quicksand"/>
                          <a:hlinkClick r:id="rId5"/>
                        </a:rPr>
                        <a:t>https://schoolcuts.org.uk/story/funding-crisis-explained/</a:t>
                      </a:r>
                      <a:endParaRPr sz="1300" u="none" cap="none" strike="noStrike">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Quicksand"/>
                        <a:ea typeface="Quicksand"/>
                        <a:cs typeface="Quicksand"/>
                        <a:sym typeface="Quicksand"/>
                      </a:endParaRPr>
                    </a:p>
                    <a:p>
                      <a:pPr indent="0" lvl="0" marL="0" marR="0" rtl="0" algn="l">
                        <a:lnSpc>
                          <a:spcPct val="100000"/>
                        </a:lnSpc>
                        <a:spcBef>
                          <a:spcPts val="0"/>
                        </a:spcBef>
                        <a:spcAft>
                          <a:spcPts val="0"/>
                        </a:spcAft>
                        <a:buClr>
                          <a:schemeClr val="dk1"/>
                        </a:buClr>
                        <a:buSzPts val="1400"/>
                        <a:buFont typeface="Arial"/>
                        <a:buNone/>
                      </a:pPr>
                      <a:r>
                        <a:rPr lang="en-GB" sz="1300" u="none" cap="none" strike="noStrike">
                          <a:solidFill>
                            <a:schemeClr val="dk1"/>
                          </a:solidFill>
                          <a:latin typeface="Quicksand"/>
                          <a:ea typeface="Quicksand"/>
                          <a:cs typeface="Quicksand"/>
                          <a:sym typeface="Quicksand"/>
                        </a:rPr>
                        <a:t>If you feel strongly about these issues you can contact your local MP.</a:t>
                      </a:r>
                      <a:endParaRPr sz="1300" u="none" cap="none" strike="noStrike">
                        <a:solidFill>
                          <a:schemeClr val="dk1"/>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bl>
          </a:graphicData>
        </a:graphic>
      </p:graphicFrame>
      <p:pic>
        <p:nvPicPr>
          <p:cNvPr id="85" name="Google Shape;85;p10"/>
          <p:cNvPicPr preferRelativeResize="0"/>
          <p:nvPr/>
        </p:nvPicPr>
        <p:blipFill>
          <a:blip r:embed="rId6">
            <a:alphaModFix/>
          </a:blip>
          <a:stretch>
            <a:fillRect/>
          </a:stretch>
        </p:blipFill>
        <p:spPr>
          <a:xfrm>
            <a:off x="5630800" y="730025"/>
            <a:ext cx="1391750" cy="695850"/>
          </a:xfrm>
          <a:prstGeom prst="rect">
            <a:avLst/>
          </a:prstGeom>
          <a:noFill/>
          <a:ln>
            <a:noFill/>
          </a:ln>
        </p:spPr>
      </p:pic>
      <p:pic>
        <p:nvPicPr>
          <p:cNvPr id="86" name="Google Shape;86;p10"/>
          <p:cNvPicPr preferRelativeResize="0"/>
          <p:nvPr/>
        </p:nvPicPr>
        <p:blipFill>
          <a:blip r:embed="rId7">
            <a:alphaModFix/>
          </a:blip>
          <a:stretch>
            <a:fillRect/>
          </a:stretch>
        </p:blipFill>
        <p:spPr>
          <a:xfrm>
            <a:off x="688800" y="2947350"/>
            <a:ext cx="1003800" cy="1003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0" name="Shape 90"/>
        <p:cNvGrpSpPr/>
        <p:nvPr/>
      </p:nvGrpSpPr>
      <p:grpSpPr>
        <a:xfrm>
          <a:off x="0" y="0"/>
          <a:ext cx="0" cy="0"/>
          <a:chOff x="0" y="0"/>
          <a:chExt cx="0" cy="0"/>
        </a:xfrm>
      </p:grpSpPr>
      <p:sp>
        <p:nvSpPr>
          <p:cNvPr id="91" name="Google Shape;91;p11"/>
          <p:cNvSpPr txBox="1"/>
          <p:nvPr/>
        </p:nvSpPr>
        <p:spPr>
          <a:xfrm>
            <a:off x="156100" y="169100"/>
            <a:ext cx="7264200" cy="10142700"/>
          </a:xfrm>
          <a:prstGeom prst="rect">
            <a:avLst/>
          </a:prstGeom>
          <a:noFill/>
          <a:ln cap="flat" cmpd="sng" w="19050">
            <a:solidFill>
              <a:srgbClr val="3D85C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aphicFrame>
        <p:nvGraphicFramePr>
          <p:cNvPr id="92" name="Google Shape;92;p11"/>
          <p:cNvGraphicFramePr/>
          <p:nvPr/>
        </p:nvGraphicFramePr>
        <p:xfrm>
          <a:off x="156100" y="169098"/>
          <a:ext cx="3000000" cy="3000000"/>
        </p:xfrm>
        <a:graphic>
          <a:graphicData uri="http://schemas.openxmlformats.org/drawingml/2006/table">
            <a:tbl>
              <a:tblPr bandRow="1" firstRow="1">
                <a:noFill/>
                <a:tableStyleId>{964FC64D-0832-4933-90F1-67D72613096A}</a:tableStyleId>
              </a:tblPr>
              <a:tblGrid>
                <a:gridCol w="7264200"/>
              </a:tblGrid>
              <a:tr h="5613150">
                <a:tc>
                  <a:txBody>
                    <a:bodyPr/>
                    <a:lstStyle/>
                    <a:p>
                      <a:pPr indent="0" lvl="0" marL="0" marR="0" rtl="0" algn="ctr">
                        <a:lnSpc>
                          <a:spcPct val="100000"/>
                        </a:lnSpc>
                        <a:spcBef>
                          <a:spcPts val="0"/>
                        </a:spcBef>
                        <a:spcAft>
                          <a:spcPts val="0"/>
                        </a:spcAft>
                        <a:buClr>
                          <a:srgbClr val="000000"/>
                        </a:buClr>
                        <a:buSzPts val="2000"/>
                        <a:buFont typeface="Arial"/>
                        <a:buNone/>
                      </a:pPr>
                      <a:r>
                        <a:rPr b="1" lang="en-GB" sz="2000" u="none" cap="none" strike="noStrike">
                          <a:latin typeface="Quicksand"/>
                          <a:ea typeface="Quicksand"/>
                          <a:cs typeface="Quicksand"/>
                          <a:sym typeface="Quicksand"/>
                        </a:rPr>
                        <a:t>Arbor</a:t>
                      </a:r>
                      <a:endParaRPr b="1" sz="2000" u="none" cap="none" strike="noStrike">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rPr i="0" lang="en-GB" sz="1400" u="none" cap="none" strike="noStrike">
                          <a:solidFill>
                            <a:srgbClr val="000000"/>
                          </a:solidFill>
                          <a:latin typeface="Quicksand"/>
                          <a:ea typeface="Quicksand"/>
                          <a:cs typeface="Quicksand"/>
                          <a:sym typeface="Quicksand"/>
                        </a:rPr>
                        <a:t>The school is using Arbor for all School Communication, School visits, Parent Consultat</a:t>
                      </a:r>
                      <a:r>
                        <a:rPr lang="en-GB" sz="1400" u="none" cap="none" strike="noStrike">
                          <a:latin typeface="Quicksand"/>
                          <a:ea typeface="Quicksand"/>
                          <a:cs typeface="Quicksand"/>
                          <a:sym typeface="Quicksand"/>
                        </a:rPr>
                        <a:t>ions, </a:t>
                      </a:r>
                      <a:r>
                        <a:rPr i="0" lang="en-GB" sz="1400" u="none" cap="none" strike="noStrike">
                          <a:solidFill>
                            <a:srgbClr val="000000"/>
                          </a:solidFill>
                          <a:latin typeface="Quicksand"/>
                          <a:ea typeface="Quicksand"/>
                          <a:cs typeface="Quicksand"/>
                          <a:sym typeface="Quicksand"/>
                        </a:rPr>
                        <a:t>and some Payments</a:t>
                      </a:r>
                      <a:r>
                        <a:rPr lang="en-GB">
                          <a:latin typeface="Quicksand"/>
                          <a:ea typeface="Quicksand"/>
                          <a:cs typeface="Quicksand"/>
                          <a:sym typeface="Quicksand"/>
                        </a:rPr>
                        <a:t> (School Fund, Milk, Snack &amp; Trips)</a:t>
                      </a:r>
                      <a:r>
                        <a:rPr i="0" lang="en-GB" sz="1400" u="none" cap="none" strike="noStrike">
                          <a:solidFill>
                            <a:srgbClr val="000000"/>
                          </a:solidFill>
                          <a:latin typeface="Quicksand"/>
                          <a:ea typeface="Quicksand"/>
                          <a:cs typeface="Quicksand"/>
                          <a:sym typeface="Quicksand"/>
                        </a:rPr>
                        <a:t>.</a:t>
                      </a:r>
                      <a:endParaRPr sz="1400" u="none" cap="none" strike="noStrike">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rPr i="0" lang="en-GB" sz="1400" u="none" cap="none" strike="noStrike">
                          <a:solidFill>
                            <a:srgbClr val="000000"/>
                          </a:solidFill>
                          <a:latin typeface="Quicksand"/>
                          <a:ea typeface="Quicksand"/>
                          <a:cs typeface="Quicksand"/>
                          <a:sym typeface="Quicksand"/>
                        </a:rPr>
                        <a:t>You will also have access to your child’s pastoral information via the portal.</a:t>
                      </a:r>
                      <a:endParaRPr sz="1400" u="none" cap="none" strike="noStrike">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rPr i="0" lang="en-GB" sz="1400" u="none" cap="none" strike="noStrike">
                          <a:solidFill>
                            <a:srgbClr val="000000"/>
                          </a:solidFill>
                          <a:latin typeface="Quicksand"/>
                          <a:ea typeface="Quicksand"/>
                          <a:cs typeface="Quicksand"/>
                          <a:sym typeface="Quicksand"/>
                        </a:rPr>
                        <a:t>We have created a Parent Portal account for you. To finish creating your Parent Portal account you need to set a password. Your username is the email address we’ve sent this email to.</a:t>
                      </a:r>
                      <a:endParaRPr sz="1400" u="none" cap="none" strike="noStrike">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rPr i="0" lang="en-GB" sz="1400" u="none" cap="none" strike="noStrike">
                          <a:solidFill>
                            <a:srgbClr val="000000"/>
                          </a:solidFill>
                          <a:latin typeface="Quicksand"/>
                          <a:ea typeface="Quicksand"/>
                          <a:cs typeface="Quicksand"/>
                          <a:sym typeface="Quicksand"/>
                        </a:rPr>
                        <a:t>Please go to </a:t>
                      </a:r>
                      <a:r>
                        <a:rPr i="0" lang="en-GB" sz="1400" u="sng" cap="none" strike="noStrike">
                          <a:solidFill>
                            <a:schemeClr val="hlink"/>
                          </a:solidFill>
                          <a:latin typeface="Quicksand"/>
                          <a:ea typeface="Quicksand"/>
                          <a:cs typeface="Quicksand"/>
                          <a:sym typeface="Quicksand"/>
                          <a:hlinkClick r:id="rId3"/>
                        </a:rPr>
                        <a:t>https://login.arbor.sc</a:t>
                      </a:r>
                      <a:r>
                        <a:rPr i="0" lang="en-GB" sz="1400" u="none" cap="none" strike="noStrike">
                          <a:solidFill>
                            <a:srgbClr val="000000"/>
                          </a:solidFill>
                          <a:latin typeface="Quicksand"/>
                          <a:ea typeface="Quicksand"/>
                          <a:cs typeface="Quicksand"/>
                          <a:sym typeface="Quicksand"/>
                        </a:rPr>
                        <a:t> and click </a:t>
                      </a:r>
                      <a:r>
                        <a:rPr b="1" i="0" lang="en-GB" sz="1400" u="none" cap="none" strike="noStrike">
                          <a:solidFill>
                            <a:srgbClr val="000000"/>
                          </a:solidFill>
                          <a:latin typeface="Quicksand"/>
                          <a:ea typeface="Quicksand"/>
                          <a:cs typeface="Quicksand"/>
                          <a:sym typeface="Quicksand"/>
                        </a:rPr>
                        <a:t>Forgot your password?</a:t>
                      </a:r>
                      <a:r>
                        <a:rPr i="0" lang="en-GB" sz="1400" u="none" cap="none" strike="noStrike">
                          <a:solidFill>
                            <a:srgbClr val="000000"/>
                          </a:solidFill>
                          <a:latin typeface="Quicksand"/>
                          <a:ea typeface="Quicksand"/>
                          <a:cs typeface="Quicksand"/>
                          <a:sym typeface="Quicksand"/>
                        </a:rPr>
                        <a:t> to finish setting up your account. </a:t>
                      </a:r>
                      <a:endParaRPr sz="1400" u="none" cap="none" strike="noStrike">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Quicksand"/>
                          <a:ea typeface="Quicksand"/>
                          <a:cs typeface="Quicksand"/>
                          <a:sym typeface="Quicksand"/>
                        </a:rPr>
                        <a:t>How to access the Portal/Application</a:t>
                      </a:r>
                      <a:endParaRPr i="0" sz="1400" u="none" cap="none" strike="noStrike">
                        <a:solidFill>
                          <a:srgbClr val="000000"/>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rPr i="0" lang="en-GB" sz="1400" u="none" cap="none" strike="noStrike">
                          <a:solidFill>
                            <a:srgbClr val="000000"/>
                          </a:solidFill>
                          <a:latin typeface="Quicksand"/>
                          <a:ea typeface="Quicksand"/>
                          <a:cs typeface="Quicksand"/>
                          <a:sym typeface="Quicksand"/>
                        </a:rPr>
                        <a:t>The Parent Portal is accessible to Parents on a laptop or computer.</a:t>
                      </a:r>
                      <a:endParaRPr sz="1400" u="none" cap="none" strike="noStrike">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rPr i="0" lang="en-GB" sz="1400" u="none" cap="none" strike="noStrike">
                          <a:solidFill>
                            <a:srgbClr val="000000"/>
                          </a:solidFill>
                          <a:latin typeface="Quicksand"/>
                          <a:ea typeface="Quicksand"/>
                          <a:cs typeface="Quicksand"/>
                          <a:sym typeface="Quicksand"/>
                        </a:rPr>
                        <a:t>The Arbor App is the mobile version of our Parent Portal for use on mobile devices such as smartphones and tablets. </a:t>
                      </a:r>
                      <a:endParaRPr sz="1400" u="none" cap="none" strike="noStrike">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rPr i="0" lang="en-GB" sz="1400" u="none" cap="none" strike="noStrike">
                          <a:solidFill>
                            <a:srgbClr val="000000"/>
                          </a:solidFill>
                          <a:latin typeface="Quicksand"/>
                          <a:ea typeface="Quicksand"/>
                          <a:cs typeface="Quicksand"/>
                          <a:sym typeface="Quicksand"/>
                        </a:rPr>
                        <a:t>The Arbor App can be downloaded from either the Playstore on android phones or the Apple Store on iPhones (please see the attached leaflet).</a:t>
                      </a:r>
                      <a:endParaRPr sz="1400" u="none" cap="none" strike="noStrike">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rPr i="0" lang="en-GB" sz="1400" u="none" cap="none" strike="noStrike">
                          <a:solidFill>
                            <a:srgbClr val="000000"/>
                          </a:solidFill>
                          <a:latin typeface="Quicksand"/>
                          <a:ea typeface="Quicksand"/>
                          <a:cs typeface="Quicksand"/>
                          <a:sym typeface="Quicksand"/>
                        </a:rPr>
                        <a:t>As this will be our </a:t>
                      </a:r>
                      <a:r>
                        <a:rPr b="1" i="0" lang="en-GB" sz="1400" u="none" cap="none" strike="noStrike">
                          <a:solidFill>
                            <a:srgbClr val="000000"/>
                          </a:solidFill>
                          <a:latin typeface="Quicksand"/>
                          <a:ea typeface="Quicksand"/>
                          <a:cs typeface="Quicksand"/>
                          <a:sym typeface="Quicksand"/>
                        </a:rPr>
                        <a:t>only</a:t>
                      </a:r>
                      <a:r>
                        <a:rPr i="0" lang="en-GB" sz="1400" u="none" cap="none" strike="noStrike">
                          <a:solidFill>
                            <a:srgbClr val="000000"/>
                          </a:solidFill>
                          <a:latin typeface="Quicksand"/>
                          <a:ea typeface="Quicksand"/>
                          <a:cs typeface="Quicksand"/>
                          <a:sym typeface="Quicksand"/>
                        </a:rPr>
                        <a:t> way of communicating with you, </a:t>
                      </a:r>
                      <a:r>
                        <a:rPr b="1" i="0" lang="en-GB" sz="1400" u="none" cap="none" strike="noStrike">
                          <a:solidFill>
                            <a:srgbClr val="000000"/>
                          </a:solidFill>
                          <a:latin typeface="Quicksand"/>
                          <a:ea typeface="Quicksand"/>
                          <a:cs typeface="Quicksand"/>
                          <a:sym typeface="Quicksand"/>
                        </a:rPr>
                        <a:t>all parents</a:t>
                      </a:r>
                      <a:r>
                        <a:rPr i="0" lang="en-GB" sz="1400" u="none" cap="none" strike="noStrike">
                          <a:solidFill>
                            <a:srgbClr val="000000"/>
                          </a:solidFill>
                          <a:latin typeface="Quicksand"/>
                          <a:ea typeface="Quicksand"/>
                          <a:cs typeface="Quicksand"/>
                          <a:sym typeface="Quicksand"/>
                        </a:rPr>
                        <a:t> will need to log onto the Parent Portal and download the app to their smart devices..</a:t>
                      </a:r>
                      <a:endParaRPr i="0" sz="1400" u="none" cap="none" strike="noStrike">
                        <a:solidFill>
                          <a:srgbClr val="000000"/>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rPr i="0" lang="en-GB" sz="1400" u="none" cap="none" strike="noStrike">
                          <a:solidFill>
                            <a:srgbClr val="000000"/>
                          </a:solidFill>
                          <a:latin typeface="Quicksand"/>
                          <a:ea typeface="Quicksand"/>
                          <a:cs typeface="Quicksand"/>
                          <a:sym typeface="Quicksand"/>
                        </a:rPr>
                        <a:t>If you have any queries, please contact </a:t>
                      </a:r>
                      <a:r>
                        <a:rPr i="0" lang="en-GB" sz="1400" u="sng" cap="none" strike="noStrike">
                          <a:solidFill>
                            <a:srgbClr val="000000"/>
                          </a:solidFill>
                          <a:latin typeface="Quicksand"/>
                          <a:ea typeface="Quicksand"/>
                          <a:cs typeface="Quicksand"/>
                          <a:sym typeface="Quicksand"/>
                        </a:rPr>
                        <a:t>school.office@oldparkprimary.com</a:t>
                      </a:r>
                      <a:r>
                        <a:rPr i="0" lang="en-GB" sz="1400" u="none" cap="none" strike="noStrike">
                          <a:solidFill>
                            <a:srgbClr val="000000"/>
                          </a:solidFill>
                          <a:latin typeface="Quicksand"/>
                          <a:ea typeface="Quicksand"/>
                          <a:cs typeface="Quicksand"/>
                          <a:sym typeface="Quicksand"/>
                        </a:rPr>
                        <a:t>.  The Arbor app also has the facility to message the school and you can use this method once you have set up your Arbor login.</a:t>
                      </a:r>
                      <a:endParaRPr sz="1400" u="none" cap="none" strike="noStrike">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bl>
          </a:graphicData>
        </a:graphic>
      </p:graphicFrame>
      <p:graphicFrame>
        <p:nvGraphicFramePr>
          <p:cNvPr id="93" name="Google Shape;93;p11"/>
          <p:cNvGraphicFramePr/>
          <p:nvPr/>
        </p:nvGraphicFramePr>
        <p:xfrm>
          <a:off x="156100" y="6112690"/>
          <a:ext cx="3000000" cy="3000000"/>
        </p:xfrm>
        <a:graphic>
          <a:graphicData uri="http://schemas.openxmlformats.org/drawingml/2006/table">
            <a:tbl>
              <a:tblPr bandRow="1" firstRow="1">
                <a:noFill/>
                <a:tableStyleId>{964FC64D-0832-4933-90F1-67D72613096A}</a:tableStyleId>
              </a:tblPr>
              <a:tblGrid>
                <a:gridCol w="7264200"/>
              </a:tblGrid>
              <a:tr h="3684500">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latin typeface="Quicksand"/>
                          <a:ea typeface="Quicksand"/>
                          <a:cs typeface="Quicksand"/>
                          <a:sym typeface="Quicksand"/>
                        </a:rPr>
                        <a:t>Breakfast Care Provision</a:t>
                      </a:r>
                      <a:endParaRPr sz="1400" u="none" cap="none" strike="noStrike">
                        <a:latin typeface="Quicksand"/>
                        <a:ea typeface="Quicksand"/>
                        <a:cs typeface="Quicksand"/>
                        <a:sym typeface="Quicksand"/>
                      </a:endParaRPr>
                    </a:p>
                    <a:p>
                      <a:pPr indent="0" lvl="0" marL="0" marR="0" rtl="0" algn="ctr">
                        <a:lnSpc>
                          <a:spcPct val="100000"/>
                        </a:lnSpc>
                        <a:spcBef>
                          <a:spcPts val="0"/>
                        </a:spcBef>
                        <a:spcAft>
                          <a:spcPts val="0"/>
                        </a:spcAft>
                        <a:buClr>
                          <a:srgbClr val="000000"/>
                        </a:buClr>
                        <a:buSzPts val="700"/>
                        <a:buFont typeface="Arial"/>
                        <a:buNone/>
                      </a:pPr>
                      <a:r>
                        <a:t/>
                      </a:r>
                      <a:endParaRPr sz="700" u="none" cap="none" strike="noStrike">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rPr i="0" lang="en-GB" sz="1400" u="none" cap="none" strike="noStrike">
                          <a:solidFill>
                            <a:srgbClr val="000000"/>
                          </a:solidFill>
                          <a:latin typeface="Quicksand"/>
                          <a:ea typeface="Quicksand"/>
                          <a:cs typeface="Quicksand"/>
                          <a:sym typeface="Quicksand"/>
                        </a:rPr>
                        <a:t>The School provides a breakfast </a:t>
                      </a:r>
                      <a:r>
                        <a:rPr lang="en-GB" sz="1400" u="none" cap="none" strike="noStrike">
                          <a:latin typeface="Quicksand"/>
                          <a:ea typeface="Quicksand"/>
                          <a:cs typeface="Quicksand"/>
                          <a:sym typeface="Quicksand"/>
                        </a:rPr>
                        <a:t>provision. I</a:t>
                      </a:r>
                      <a:r>
                        <a:rPr i="0" lang="en-GB" sz="1400" u="none" cap="none" strike="noStrike">
                          <a:solidFill>
                            <a:srgbClr val="000000"/>
                          </a:solidFill>
                          <a:latin typeface="Quicksand"/>
                          <a:ea typeface="Quicksand"/>
                          <a:cs typeface="Quicksand"/>
                          <a:sym typeface="Quicksand"/>
                        </a:rPr>
                        <a:t>f you are interested in applying for annual membership</a:t>
                      </a:r>
                      <a:r>
                        <a:rPr lang="en-GB" sz="1400" u="none" cap="none" strike="noStrike">
                          <a:latin typeface="Quicksand"/>
                          <a:ea typeface="Quicksand"/>
                          <a:cs typeface="Quicksand"/>
                          <a:sym typeface="Quicksand"/>
                        </a:rPr>
                        <a:t> p</a:t>
                      </a:r>
                      <a:r>
                        <a:rPr lang="en-GB" sz="1400" u="none" cap="none" strike="noStrike">
                          <a:solidFill>
                            <a:schemeClr val="dk1"/>
                          </a:solidFill>
                          <a:latin typeface="Quicksand"/>
                          <a:ea typeface="Quicksand"/>
                          <a:cs typeface="Quicksand"/>
                          <a:sym typeface="Quicksand"/>
                        </a:rPr>
                        <a:t>lease contact: </a:t>
                      </a:r>
                      <a:r>
                        <a:rPr lang="en-GB" sz="1400" u="sng" cap="none" strike="noStrike">
                          <a:solidFill>
                            <a:schemeClr val="hlink"/>
                          </a:solidFill>
                          <a:latin typeface="Quicksand"/>
                          <a:ea typeface="Quicksand"/>
                          <a:cs typeface="Quicksand"/>
                          <a:sym typeface="Quicksand"/>
                          <a:hlinkClick r:id="rId4"/>
                        </a:rPr>
                        <a:t>breakfast@oldparkprimary.com</a:t>
                      </a:r>
                      <a:r>
                        <a:rPr lang="en-GB" sz="1400" u="sng" cap="none" strike="noStrike">
                          <a:solidFill>
                            <a:schemeClr val="dk1"/>
                          </a:solidFill>
                          <a:latin typeface="Quicksand"/>
                          <a:ea typeface="Quicksand"/>
                          <a:cs typeface="Quicksand"/>
                          <a:sym typeface="Quicksand"/>
                        </a:rPr>
                        <a:t> </a:t>
                      </a:r>
                      <a:endParaRPr sz="1400" u="sng" cap="none" strike="noStrike">
                        <a:solidFill>
                          <a:schemeClr val="dk1"/>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Quicksand"/>
                          <a:ea typeface="Quicksand"/>
                          <a:cs typeface="Quicksand"/>
                          <a:sym typeface="Quicksand"/>
                        </a:rPr>
                        <a:t>Please be aware that t</a:t>
                      </a:r>
                      <a:r>
                        <a:rPr i="0" lang="en-GB" sz="1400" u="none" cap="none" strike="noStrike">
                          <a:solidFill>
                            <a:srgbClr val="000000"/>
                          </a:solidFill>
                          <a:latin typeface="Quicksand"/>
                          <a:ea typeface="Quicksand"/>
                          <a:cs typeface="Quicksand"/>
                          <a:sym typeface="Quicksand"/>
                        </a:rPr>
                        <a:t>here may be a waiting list. If you</a:t>
                      </a:r>
                      <a:r>
                        <a:rPr lang="en-GB" sz="1400" u="none" cap="none" strike="noStrike">
                          <a:latin typeface="Quicksand"/>
                          <a:ea typeface="Quicksand"/>
                          <a:cs typeface="Quicksand"/>
                          <a:sym typeface="Quicksand"/>
                        </a:rPr>
                        <a:t>r child is poorly and unable to attend Breakfast club please email the above email address.</a:t>
                      </a:r>
                      <a:endParaRPr sz="1400" u="none" cap="none" strike="noStrike">
                        <a:latin typeface="Quicksand"/>
                        <a:ea typeface="Quicksand"/>
                        <a:cs typeface="Quicksand"/>
                        <a:sym typeface="Quicksand"/>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rPr i="0" lang="en-GB" sz="1400" u="none" cap="none" strike="noStrike">
                          <a:solidFill>
                            <a:srgbClr val="000000"/>
                          </a:solidFill>
                          <a:latin typeface="Quicksand"/>
                          <a:ea typeface="Quicksand"/>
                          <a:cs typeface="Quicksand"/>
                          <a:sym typeface="Quicksand"/>
                        </a:rPr>
                        <a:t>Regular annual membership is from 7.45am/day</a:t>
                      </a:r>
                      <a:endParaRPr sz="1400" u="none" cap="none" strike="noStrike">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rPr i="0" lang="en-GB" sz="1400" u="none" cap="none" strike="noStrike">
                          <a:solidFill>
                            <a:srgbClr val="000000"/>
                          </a:solidFill>
                          <a:latin typeface="Quicksand"/>
                          <a:ea typeface="Quicksand"/>
                          <a:cs typeface="Quicksand"/>
                          <a:sym typeface="Quicksand"/>
                        </a:rPr>
                        <a:t>Early bird annual membership is from 7.30am/day</a:t>
                      </a:r>
                      <a:endParaRPr i="0" sz="1400" u="none" cap="none" strike="noStrike">
                        <a:solidFill>
                          <a:srgbClr val="000000"/>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rPr i="0" lang="en-GB" sz="1400" u="none" cap="none" strike="noStrike">
                          <a:solidFill>
                            <a:srgbClr val="000000"/>
                          </a:solidFill>
                          <a:latin typeface="Quicksand"/>
                          <a:ea typeface="Quicksand"/>
                          <a:cs typeface="Quicksand"/>
                          <a:sym typeface="Quicksand"/>
                        </a:rPr>
                        <a:t>Parents are reminded that if children are absent either for sickness or holiday, payment for days missed will still need to be paid.</a:t>
                      </a:r>
                      <a:endParaRPr i="0" sz="1400" u="none" cap="none" strike="noStrike">
                        <a:solidFill>
                          <a:srgbClr val="000000"/>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rPr i="0" lang="en-GB" sz="1400" u="none" cap="none" strike="noStrike">
                          <a:solidFill>
                            <a:srgbClr val="000000"/>
                          </a:solidFill>
                          <a:latin typeface="Quicksand"/>
                          <a:ea typeface="Quicksand"/>
                          <a:cs typeface="Quicksand"/>
                          <a:sym typeface="Quicksand"/>
                        </a:rPr>
                        <a:t>Payments are made through a Standing Order payable on 28th of each month for 11 months (not July 28th).</a:t>
                      </a:r>
                      <a:endParaRPr sz="1400" u="none" cap="none" strike="noStrike">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rPr i="0" lang="en-GB" sz="1400" u="none" cap="none" strike="noStrike">
                          <a:solidFill>
                            <a:srgbClr val="000000"/>
                          </a:solidFill>
                          <a:latin typeface="Quicksand"/>
                          <a:ea typeface="Quicksand"/>
                          <a:cs typeface="Quicksand"/>
                          <a:sym typeface="Quicksand"/>
                        </a:rPr>
                        <a:t>Please read our policy and terms and conditions before applying for annual membership. The policy can be found on the school website.</a:t>
                      </a:r>
                      <a:endParaRPr sz="1400" u="none" cap="none" strike="noStrike">
                        <a:latin typeface="Quicksand"/>
                        <a:ea typeface="Quicksand"/>
                        <a:cs typeface="Quicksand"/>
                        <a:sym typeface="Quicksand"/>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